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4" r:id="rId1"/>
  </p:sldMasterIdLst>
  <p:notesMasterIdLst>
    <p:notesMasterId r:id="rId9"/>
  </p:notesMasterIdLst>
  <p:handoutMasterIdLst>
    <p:handoutMasterId r:id="rId10"/>
  </p:handoutMasterIdLst>
  <p:sldIdLst>
    <p:sldId id="284" r:id="rId2"/>
    <p:sldId id="285" r:id="rId3"/>
    <p:sldId id="288" r:id="rId4"/>
    <p:sldId id="287" r:id="rId5"/>
    <p:sldId id="286" r:id="rId6"/>
    <p:sldId id="289" r:id="rId7"/>
    <p:sldId id="290" r:id="rId8"/>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notesViewPr>
    <p:cSldViewPr snapToGrid="0">
      <p:cViewPr varScale="1">
        <p:scale>
          <a:sx n="82" d="100"/>
          <a:sy n="82" d="100"/>
        </p:scale>
        <p:origin x="397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5A9E893-B262-42FF-A336-F74CE879A785}" type="datetimeFigureOut">
              <a:rPr lang="fr-FR" smtClean="0"/>
              <a:t>31/07/2020</a:t>
            </a:fld>
            <a:endParaRPr lang="fr-FR"/>
          </a:p>
        </p:txBody>
      </p:sp>
      <p:sp>
        <p:nvSpPr>
          <p:cNvPr id="4" name="Espace réservé du pied de page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1E3FF5D6-05BB-4BB9-A326-F1F10E479CCF}" type="slidenum">
              <a:rPr lang="fr-FR" smtClean="0"/>
              <a:t>‹N°›</a:t>
            </a:fld>
            <a:endParaRPr lang="fr-FR"/>
          </a:p>
        </p:txBody>
      </p:sp>
    </p:spTree>
    <p:extLst>
      <p:ext uri="{BB962C8B-B14F-4D97-AF65-F5344CB8AC3E}">
        <p14:creationId xmlns:p14="http://schemas.microsoft.com/office/powerpoint/2010/main" val="35700187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79388D6-5E32-48C3-ABFF-4A7ABD8E334D}" type="datetimeFigureOut">
              <a:rPr lang="fr-FR" smtClean="0"/>
              <a:t>31/07/2020</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754567D2-BDBB-4BDE-A494-AC89D3845B3E}" type="slidenum">
              <a:rPr lang="fr-FR" smtClean="0"/>
              <a:t>‹N°›</a:t>
            </a:fld>
            <a:endParaRPr lang="fr-FR"/>
          </a:p>
        </p:txBody>
      </p:sp>
    </p:spTree>
    <p:extLst>
      <p:ext uri="{BB962C8B-B14F-4D97-AF65-F5344CB8AC3E}">
        <p14:creationId xmlns:p14="http://schemas.microsoft.com/office/powerpoint/2010/main" val="2943854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r>
              <a:rPr lang="fr-FR" smtClean="0"/>
              <a:t>16/06/2018</a:t>
            </a:r>
            <a:endParaRPr lang="fr-FR" dirty="0"/>
          </a:p>
        </p:txBody>
      </p:sp>
      <p:sp>
        <p:nvSpPr>
          <p:cNvPr id="5" name="Espace réservé du pied de page 4"/>
          <p:cNvSpPr>
            <a:spLocks noGrp="1"/>
          </p:cNvSpPr>
          <p:nvPr>
            <p:ph type="ftr" sz="quarter" idx="11"/>
          </p:nvPr>
        </p:nvSpPr>
        <p:spPr/>
        <p:txBody>
          <a:bodyPr/>
          <a:lstStyle/>
          <a:p>
            <a:r>
              <a:rPr lang="fr-FR" smtClean="0"/>
              <a:t>Association LES LUTINS DU VEXIN</a:t>
            </a:r>
            <a:endParaRPr lang="fr-FR"/>
          </a:p>
        </p:txBody>
      </p:sp>
      <p:sp>
        <p:nvSpPr>
          <p:cNvPr id="6" name="Espace réservé du numéro de diapositive 5"/>
          <p:cNvSpPr>
            <a:spLocks noGrp="1"/>
          </p:cNvSpPr>
          <p:nvPr>
            <p:ph type="sldNum" sz="quarter" idx="12"/>
          </p:nvPr>
        </p:nvSpPr>
        <p:spPr/>
        <p:txBody>
          <a:bodyPr/>
          <a:lstStyle/>
          <a:p>
            <a:fld id="{53982DE3-974A-407A-919D-06EC047FE0B7}" type="slidenum">
              <a:rPr lang="fr-FR" smtClean="0"/>
              <a:t>‹N°›</a:t>
            </a:fld>
            <a:endParaRPr lang="fr-FR"/>
          </a:p>
        </p:txBody>
      </p:sp>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94189" y="529173"/>
            <a:ext cx="1745354" cy="1337722"/>
          </a:xfrm>
          <a:prstGeom prst="rect">
            <a:avLst/>
          </a:prstGeom>
        </p:spPr>
      </p:pic>
    </p:spTree>
    <p:extLst>
      <p:ext uri="{BB962C8B-B14F-4D97-AF65-F5344CB8AC3E}">
        <p14:creationId xmlns:p14="http://schemas.microsoft.com/office/powerpoint/2010/main" val="4208161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16/06/2018</a:t>
            </a:r>
            <a:endParaRPr lang="fr-FR" dirty="0"/>
          </a:p>
        </p:txBody>
      </p:sp>
      <p:sp>
        <p:nvSpPr>
          <p:cNvPr id="5" name="Espace réservé du pied de page 4"/>
          <p:cNvSpPr>
            <a:spLocks noGrp="1"/>
          </p:cNvSpPr>
          <p:nvPr>
            <p:ph type="ftr" sz="quarter" idx="11"/>
          </p:nvPr>
        </p:nvSpPr>
        <p:spPr/>
        <p:txBody>
          <a:bodyPr/>
          <a:lstStyle/>
          <a:p>
            <a:r>
              <a:rPr lang="fr-FR" smtClean="0"/>
              <a:t>Association LES LUTINS DU VEXIN</a:t>
            </a:r>
            <a:endParaRPr lang="fr-FR"/>
          </a:p>
        </p:txBody>
      </p:sp>
      <p:sp>
        <p:nvSpPr>
          <p:cNvPr id="6" name="Espace réservé du numéro de diapositive 5"/>
          <p:cNvSpPr>
            <a:spLocks noGrp="1"/>
          </p:cNvSpPr>
          <p:nvPr>
            <p:ph type="sldNum" sz="quarter" idx="12"/>
          </p:nvPr>
        </p:nvSpPr>
        <p:spPr/>
        <p:txBody>
          <a:bodyPr/>
          <a:lstStyle/>
          <a:p>
            <a:fld id="{53982DE3-974A-407A-919D-06EC047FE0B7}" type="slidenum">
              <a:rPr lang="fr-FR" smtClean="0"/>
              <a:t>‹N°›</a:t>
            </a:fld>
            <a:endParaRPr lang="fr-F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118" y="58347"/>
            <a:ext cx="837797" cy="642127"/>
          </a:xfrm>
          <a:prstGeom prst="rect">
            <a:avLst/>
          </a:prstGeom>
        </p:spPr>
      </p:pic>
    </p:spTree>
    <p:extLst>
      <p:ext uri="{BB962C8B-B14F-4D97-AF65-F5344CB8AC3E}">
        <p14:creationId xmlns:p14="http://schemas.microsoft.com/office/powerpoint/2010/main" val="3631739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16/06/2018</a:t>
            </a:r>
            <a:endParaRPr lang="fr-FR" dirty="0"/>
          </a:p>
        </p:txBody>
      </p:sp>
      <p:sp>
        <p:nvSpPr>
          <p:cNvPr id="5" name="Espace réservé du pied de page 4"/>
          <p:cNvSpPr>
            <a:spLocks noGrp="1"/>
          </p:cNvSpPr>
          <p:nvPr>
            <p:ph type="ftr" sz="quarter" idx="11"/>
          </p:nvPr>
        </p:nvSpPr>
        <p:spPr/>
        <p:txBody>
          <a:bodyPr/>
          <a:lstStyle/>
          <a:p>
            <a:r>
              <a:rPr lang="fr-FR" smtClean="0"/>
              <a:t>Association LES LUTINS DU VEXIN</a:t>
            </a:r>
            <a:endParaRPr lang="fr-FR"/>
          </a:p>
        </p:txBody>
      </p:sp>
      <p:sp>
        <p:nvSpPr>
          <p:cNvPr id="6" name="Espace réservé du numéro de diapositive 5"/>
          <p:cNvSpPr>
            <a:spLocks noGrp="1"/>
          </p:cNvSpPr>
          <p:nvPr>
            <p:ph type="sldNum" sz="quarter" idx="12"/>
          </p:nvPr>
        </p:nvSpPr>
        <p:spPr/>
        <p:txBody>
          <a:bodyPr/>
          <a:lstStyle/>
          <a:p>
            <a:fld id="{53982DE3-974A-407A-919D-06EC047FE0B7}" type="slidenum">
              <a:rPr lang="fr-FR" smtClean="0"/>
              <a:t>‹N°›</a:t>
            </a:fld>
            <a:endParaRPr lang="fr-F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118" y="58347"/>
            <a:ext cx="837797" cy="642127"/>
          </a:xfrm>
          <a:prstGeom prst="rect">
            <a:avLst/>
          </a:prstGeom>
        </p:spPr>
      </p:pic>
    </p:spTree>
    <p:extLst>
      <p:ext uri="{BB962C8B-B14F-4D97-AF65-F5344CB8AC3E}">
        <p14:creationId xmlns:p14="http://schemas.microsoft.com/office/powerpoint/2010/main" val="363882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r>
              <a:rPr lang="fr-FR" smtClean="0"/>
              <a:t>16/06/2018</a:t>
            </a:r>
            <a:endParaRPr lang="fr-FR" dirty="0"/>
          </a:p>
        </p:txBody>
      </p:sp>
      <p:sp>
        <p:nvSpPr>
          <p:cNvPr id="5" name="Espace réservé du pied de page 4"/>
          <p:cNvSpPr>
            <a:spLocks noGrp="1"/>
          </p:cNvSpPr>
          <p:nvPr>
            <p:ph type="ftr" sz="quarter" idx="11"/>
          </p:nvPr>
        </p:nvSpPr>
        <p:spPr/>
        <p:txBody>
          <a:bodyPr/>
          <a:lstStyle/>
          <a:p>
            <a:r>
              <a:rPr lang="fr-FR" smtClean="0"/>
              <a:t>Association LES LUTINS DU VEXIN</a:t>
            </a:r>
            <a:endParaRPr lang="fr-FR"/>
          </a:p>
        </p:txBody>
      </p:sp>
      <p:sp>
        <p:nvSpPr>
          <p:cNvPr id="6" name="Espace réservé du numéro de diapositive 5"/>
          <p:cNvSpPr>
            <a:spLocks noGrp="1"/>
          </p:cNvSpPr>
          <p:nvPr>
            <p:ph type="sldNum" sz="quarter" idx="12"/>
          </p:nvPr>
        </p:nvSpPr>
        <p:spPr/>
        <p:txBody>
          <a:bodyPr/>
          <a:lstStyle/>
          <a:p>
            <a:fld id="{53982DE3-974A-407A-919D-06EC047FE0B7}" type="slidenum">
              <a:rPr lang="fr-FR" smtClean="0"/>
              <a:t>‹N°›</a:t>
            </a:fld>
            <a:endParaRPr lang="fr-F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118" y="58347"/>
            <a:ext cx="837797" cy="642127"/>
          </a:xfrm>
          <a:prstGeom prst="rect">
            <a:avLst/>
          </a:prstGeom>
        </p:spPr>
      </p:pic>
    </p:spTree>
    <p:extLst>
      <p:ext uri="{BB962C8B-B14F-4D97-AF65-F5344CB8AC3E}">
        <p14:creationId xmlns:p14="http://schemas.microsoft.com/office/powerpoint/2010/main" val="2657335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r>
              <a:rPr lang="fr-FR" smtClean="0"/>
              <a:t>16/06/2018</a:t>
            </a:r>
            <a:endParaRPr lang="fr-FR" dirty="0"/>
          </a:p>
        </p:txBody>
      </p:sp>
      <p:sp>
        <p:nvSpPr>
          <p:cNvPr id="5" name="Espace réservé du pied de page 4"/>
          <p:cNvSpPr>
            <a:spLocks noGrp="1"/>
          </p:cNvSpPr>
          <p:nvPr>
            <p:ph type="ftr" sz="quarter" idx="11"/>
          </p:nvPr>
        </p:nvSpPr>
        <p:spPr/>
        <p:txBody>
          <a:bodyPr/>
          <a:lstStyle/>
          <a:p>
            <a:r>
              <a:rPr lang="fr-FR" smtClean="0"/>
              <a:t>Association LES LUTINS DU VEXIN</a:t>
            </a:r>
            <a:endParaRPr lang="fr-FR"/>
          </a:p>
        </p:txBody>
      </p:sp>
      <p:sp>
        <p:nvSpPr>
          <p:cNvPr id="6" name="Espace réservé du numéro de diapositive 5"/>
          <p:cNvSpPr>
            <a:spLocks noGrp="1"/>
          </p:cNvSpPr>
          <p:nvPr>
            <p:ph type="sldNum" sz="quarter" idx="12"/>
          </p:nvPr>
        </p:nvSpPr>
        <p:spPr/>
        <p:txBody>
          <a:bodyPr/>
          <a:lstStyle/>
          <a:p>
            <a:fld id="{53982DE3-974A-407A-919D-06EC047FE0B7}" type="slidenum">
              <a:rPr lang="fr-FR" smtClean="0"/>
              <a:t>‹N°›</a:t>
            </a:fld>
            <a:endParaRPr lang="fr-F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118" y="58347"/>
            <a:ext cx="837797" cy="642127"/>
          </a:xfrm>
          <a:prstGeom prst="rect">
            <a:avLst/>
          </a:prstGeom>
        </p:spPr>
      </p:pic>
    </p:spTree>
    <p:extLst>
      <p:ext uri="{BB962C8B-B14F-4D97-AF65-F5344CB8AC3E}">
        <p14:creationId xmlns:p14="http://schemas.microsoft.com/office/powerpoint/2010/main" val="1072424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r>
              <a:rPr lang="fr-FR" smtClean="0"/>
              <a:t>16/06/2018</a:t>
            </a:r>
            <a:endParaRPr lang="fr-FR" dirty="0"/>
          </a:p>
        </p:txBody>
      </p:sp>
      <p:sp>
        <p:nvSpPr>
          <p:cNvPr id="6" name="Espace réservé du pied de page 5"/>
          <p:cNvSpPr>
            <a:spLocks noGrp="1"/>
          </p:cNvSpPr>
          <p:nvPr>
            <p:ph type="ftr" sz="quarter" idx="11"/>
          </p:nvPr>
        </p:nvSpPr>
        <p:spPr/>
        <p:txBody>
          <a:bodyPr/>
          <a:lstStyle/>
          <a:p>
            <a:r>
              <a:rPr lang="fr-FR" smtClean="0"/>
              <a:t>Association LES LUTINS DU VEXIN</a:t>
            </a:r>
            <a:endParaRPr lang="fr-FR"/>
          </a:p>
        </p:txBody>
      </p:sp>
      <p:sp>
        <p:nvSpPr>
          <p:cNvPr id="7" name="Espace réservé du numéro de diapositive 6"/>
          <p:cNvSpPr>
            <a:spLocks noGrp="1"/>
          </p:cNvSpPr>
          <p:nvPr>
            <p:ph type="sldNum" sz="quarter" idx="12"/>
          </p:nvPr>
        </p:nvSpPr>
        <p:spPr/>
        <p:txBody>
          <a:bodyPr/>
          <a:lstStyle/>
          <a:p>
            <a:fld id="{53982DE3-974A-407A-919D-06EC047FE0B7}" type="slidenum">
              <a:rPr lang="fr-FR" smtClean="0"/>
              <a:t>‹N°›</a:t>
            </a:fld>
            <a:endParaRPr lang="fr-FR"/>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118" y="58347"/>
            <a:ext cx="837797" cy="642127"/>
          </a:xfrm>
          <a:prstGeom prst="rect">
            <a:avLst/>
          </a:prstGeom>
        </p:spPr>
      </p:pic>
    </p:spTree>
    <p:extLst>
      <p:ext uri="{BB962C8B-B14F-4D97-AF65-F5344CB8AC3E}">
        <p14:creationId xmlns:p14="http://schemas.microsoft.com/office/powerpoint/2010/main" val="1572877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r>
              <a:rPr lang="fr-FR" smtClean="0"/>
              <a:t>16/06/2018</a:t>
            </a:r>
            <a:endParaRPr lang="fr-FR" dirty="0"/>
          </a:p>
        </p:txBody>
      </p:sp>
      <p:sp>
        <p:nvSpPr>
          <p:cNvPr id="8" name="Espace réservé du pied de page 7"/>
          <p:cNvSpPr>
            <a:spLocks noGrp="1"/>
          </p:cNvSpPr>
          <p:nvPr>
            <p:ph type="ftr" sz="quarter" idx="11"/>
          </p:nvPr>
        </p:nvSpPr>
        <p:spPr/>
        <p:txBody>
          <a:bodyPr/>
          <a:lstStyle/>
          <a:p>
            <a:r>
              <a:rPr lang="fr-FR" smtClean="0"/>
              <a:t>Association LES LUTINS DU VEXIN</a:t>
            </a:r>
            <a:endParaRPr lang="fr-FR"/>
          </a:p>
        </p:txBody>
      </p:sp>
      <p:sp>
        <p:nvSpPr>
          <p:cNvPr id="9" name="Espace réservé du numéro de diapositive 8"/>
          <p:cNvSpPr>
            <a:spLocks noGrp="1"/>
          </p:cNvSpPr>
          <p:nvPr>
            <p:ph type="sldNum" sz="quarter" idx="12"/>
          </p:nvPr>
        </p:nvSpPr>
        <p:spPr/>
        <p:txBody>
          <a:bodyPr/>
          <a:lstStyle/>
          <a:p>
            <a:fld id="{53982DE3-974A-407A-919D-06EC047FE0B7}" type="slidenum">
              <a:rPr lang="fr-FR" smtClean="0"/>
              <a:t>‹N°›</a:t>
            </a:fld>
            <a:endParaRPr lang="fr-FR"/>
          </a:p>
        </p:txBody>
      </p:sp>
      <p:pic>
        <p:nvPicPr>
          <p:cNvPr id="10" name="Imag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118" y="58347"/>
            <a:ext cx="837797" cy="642127"/>
          </a:xfrm>
          <a:prstGeom prst="rect">
            <a:avLst/>
          </a:prstGeom>
        </p:spPr>
      </p:pic>
    </p:spTree>
    <p:extLst>
      <p:ext uri="{BB962C8B-B14F-4D97-AF65-F5344CB8AC3E}">
        <p14:creationId xmlns:p14="http://schemas.microsoft.com/office/powerpoint/2010/main" val="2560534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r>
              <a:rPr lang="fr-FR" smtClean="0"/>
              <a:t>16/06/2018</a:t>
            </a:r>
            <a:endParaRPr lang="fr-FR" dirty="0"/>
          </a:p>
        </p:txBody>
      </p:sp>
      <p:sp>
        <p:nvSpPr>
          <p:cNvPr id="4" name="Espace réservé du pied de page 3"/>
          <p:cNvSpPr>
            <a:spLocks noGrp="1"/>
          </p:cNvSpPr>
          <p:nvPr>
            <p:ph type="ftr" sz="quarter" idx="11"/>
          </p:nvPr>
        </p:nvSpPr>
        <p:spPr/>
        <p:txBody>
          <a:bodyPr/>
          <a:lstStyle/>
          <a:p>
            <a:r>
              <a:rPr lang="fr-FR" smtClean="0"/>
              <a:t>Association LES LUTINS DU VEXIN</a:t>
            </a:r>
            <a:endParaRPr lang="fr-FR"/>
          </a:p>
        </p:txBody>
      </p:sp>
      <p:sp>
        <p:nvSpPr>
          <p:cNvPr id="5" name="Espace réservé du numéro de diapositive 4"/>
          <p:cNvSpPr>
            <a:spLocks noGrp="1"/>
          </p:cNvSpPr>
          <p:nvPr>
            <p:ph type="sldNum" sz="quarter" idx="12"/>
          </p:nvPr>
        </p:nvSpPr>
        <p:spPr/>
        <p:txBody>
          <a:bodyPr/>
          <a:lstStyle/>
          <a:p>
            <a:fld id="{53982DE3-974A-407A-919D-06EC047FE0B7}" type="slidenum">
              <a:rPr lang="fr-FR" smtClean="0"/>
              <a:t>‹N°›</a:t>
            </a:fld>
            <a:endParaRPr lang="fr-FR"/>
          </a:p>
        </p:txBody>
      </p:sp>
      <p:pic>
        <p:nvPicPr>
          <p:cNvPr id="6" name="Imag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118" y="58347"/>
            <a:ext cx="837797" cy="642127"/>
          </a:xfrm>
          <a:prstGeom prst="rect">
            <a:avLst/>
          </a:prstGeom>
        </p:spPr>
      </p:pic>
    </p:spTree>
    <p:extLst>
      <p:ext uri="{BB962C8B-B14F-4D97-AF65-F5344CB8AC3E}">
        <p14:creationId xmlns:p14="http://schemas.microsoft.com/office/powerpoint/2010/main" val="3694774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smtClean="0"/>
              <a:t>16/06/2018</a:t>
            </a:r>
            <a:endParaRPr lang="fr-FR" dirty="0"/>
          </a:p>
        </p:txBody>
      </p:sp>
      <p:sp>
        <p:nvSpPr>
          <p:cNvPr id="3" name="Espace réservé du pied de page 2"/>
          <p:cNvSpPr>
            <a:spLocks noGrp="1"/>
          </p:cNvSpPr>
          <p:nvPr>
            <p:ph type="ftr" sz="quarter" idx="11"/>
          </p:nvPr>
        </p:nvSpPr>
        <p:spPr/>
        <p:txBody>
          <a:bodyPr/>
          <a:lstStyle/>
          <a:p>
            <a:r>
              <a:rPr lang="fr-FR" smtClean="0"/>
              <a:t>Association LES LUTINS DU VEXIN</a:t>
            </a:r>
            <a:endParaRPr lang="fr-FR"/>
          </a:p>
        </p:txBody>
      </p:sp>
      <p:sp>
        <p:nvSpPr>
          <p:cNvPr id="4" name="Espace réservé du numéro de diapositive 3"/>
          <p:cNvSpPr>
            <a:spLocks noGrp="1"/>
          </p:cNvSpPr>
          <p:nvPr>
            <p:ph type="sldNum" sz="quarter" idx="12"/>
          </p:nvPr>
        </p:nvSpPr>
        <p:spPr/>
        <p:txBody>
          <a:bodyPr/>
          <a:lstStyle/>
          <a:p>
            <a:fld id="{53982DE3-974A-407A-919D-06EC047FE0B7}" type="slidenum">
              <a:rPr lang="fr-FR" smtClean="0"/>
              <a:t>‹N°›</a:t>
            </a:fld>
            <a:endParaRPr lang="fr-FR"/>
          </a:p>
        </p:txBody>
      </p:sp>
      <p:pic>
        <p:nvPicPr>
          <p:cNvPr id="5" name="Imag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118" y="58347"/>
            <a:ext cx="837797" cy="642127"/>
          </a:xfrm>
          <a:prstGeom prst="rect">
            <a:avLst/>
          </a:prstGeom>
        </p:spPr>
      </p:pic>
    </p:spTree>
    <p:extLst>
      <p:ext uri="{BB962C8B-B14F-4D97-AF65-F5344CB8AC3E}">
        <p14:creationId xmlns:p14="http://schemas.microsoft.com/office/powerpoint/2010/main" val="2057241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r>
              <a:rPr lang="fr-FR" smtClean="0"/>
              <a:t>16/06/2018</a:t>
            </a:r>
            <a:endParaRPr lang="fr-FR" dirty="0"/>
          </a:p>
        </p:txBody>
      </p:sp>
      <p:sp>
        <p:nvSpPr>
          <p:cNvPr id="6" name="Espace réservé du pied de page 5"/>
          <p:cNvSpPr>
            <a:spLocks noGrp="1"/>
          </p:cNvSpPr>
          <p:nvPr>
            <p:ph type="ftr" sz="quarter" idx="11"/>
          </p:nvPr>
        </p:nvSpPr>
        <p:spPr/>
        <p:txBody>
          <a:bodyPr/>
          <a:lstStyle/>
          <a:p>
            <a:r>
              <a:rPr lang="fr-FR" smtClean="0"/>
              <a:t>Association LES LUTINS DU VEXIN</a:t>
            </a:r>
            <a:endParaRPr lang="fr-FR"/>
          </a:p>
        </p:txBody>
      </p:sp>
      <p:sp>
        <p:nvSpPr>
          <p:cNvPr id="7" name="Espace réservé du numéro de diapositive 6"/>
          <p:cNvSpPr>
            <a:spLocks noGrp="1"/>
          </p:cNvSpPr>
          <p:nvPr>
            <p:ph type="sldNum" sz="quarter" idx="12"/>
          </p:nvPr>
        </p:nvSpPr>
        <p:spPr/>
        <p:txBody>
          <a:bodyPr/>
          <a:lstStyle/>
          <a:p>
            <a:fld id="{53982DE3-974A-407A-919D-06EC047FE0B7}" type="slidenum">
              <a:rPr lang="fr-FR" smtClean="0"/>
              <a:t>‹N°›</a:t>
            </a:fld>
            <a:endParaRPr lang="fr-FR"/>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118" y="58347"/>
            <a:ext cx="837797" cy="642127"/>
          </a:xfrm>
          <a:prstGeom prst="rect">
            <a:avLst/>
          </a:prstGeom>
        </p:spPr>
      </p:pic>
    </p:spTree>
    <p:extLst>
      <p:ext uri="{BB962C8B-B14F-4D97-AF65-F5344CB8AC3E}">
        <p14:creationId xmlns:p14="http://schemas.microsoft.com/office/powerpoint/2010/main" val="849231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r>
              <a:rPr lang="fr-FR" smtClean="0"/>
              <a:t>16/06/2018</a:t>
            </a:r>
            <a:endParaRPr lang="fr-FR" dirty="0"/>
          </a:p>
        </p:txBody>
      </p:sp>
      <p:sp>
        <p:nvSpPr>
          <p:cNvPr id="6" name="Espace réservé du pied de page 5"/>
          <p:cNvSpPr>
            <a:spLocks noGrp="1"/>
          </p:cNvSpPr>
          <p:nvPr>
            <p:ph type="ftr" sz="quarter" idx="11"/>
          </p:nvPr>
        </p:nvSpPr>
        <p:spPr/>
        <p:txBody>
          <a:bodyPr/>
          <a:lstStyle/>
          <a:p>
            <a:r>
              <a:rPr lang="fr-FR" smtClean="0"/>
              <a:t>Association LES LUTINS DU VEXIN</a:t>
            </a:r>
            <a:endParaRPr lang="fr-FR"/>
          </a:p>
        </p:txBody>
      </p:sp>
      <p:sp>
        <p:nvSpPr>
          <p:cNvPr id="7" name="Espace réservé du numéro de diapositive 6"/>
          <p:cNvSpPr>
            <a:spLocks noGrp="1"/>
          </p:cNvSpPr>
          <p:nvPr>
            <p:ph type="sldNum" sz="quarter" idx="12"/>
          </p:nvPr>
        </p:nvSpPr>
        <p:spPr/>
        <p:txBody>
          <a:bodyPr/>
          <a:lstStyle/>
          <a:p>
            <a:fld id="{53982DE3-974A-407A-919D-06EC047FE0B7}" type="slidenum">
              <a:rPr lang="fr-FR" smtClean="0"/>
              <a:t>‹N°›</a:t>
            </a:fld>
            <a:endParaRPr lang="fr-FR"/>
          </a:p>
        </p:txBody>
      </p:sp>
      <p:pic>
        <p:nvPicPr>
          <p:cNvPr id="8" name="Imag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118" y="58347"/>
            <a:ext cx="837797" cy="642127"/>
          </a:xfrm>
          <a:prstGeom prst="rect">
            <a:avLst/>
          </a:prstGeom>
        </p:spPr>
      </p:pic>
    </p:spTree>
    <p:extLst>
      <p:ext uri="{BB962C8B-B14F-4D97-AF65-F5344CB8AC3E}">
        <p14:creationId xmlns:p14="http://schemas.microsoft.com/office/powerpoint/2010/main" val="38990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fr-FR" smtClean="0"/>
              <a:t>16/06/2018</a:t>
            </a:r>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Association LES LUTINS DU VEXIN</a:t>
            </a:r>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982DE3-974A-407A-919D-06EC047FE0B7}" type="slidenum">
              <a:rPr lang="fr-FR" smtClean="0"/>
              <a:t>‹N°›</a:t>
            </a:fld>
            <a:endParaRPr lang="fr-FR"/>
          </a:p>
        </p:txBody>
      </p:sp>
    </p:spTree>
    <p:extLst>
      <p:ext uri="{BB962C8B-B14F-4D97-AF65-F5344CB8AC3E}">
        <p14:creationId xmlns:p14="http://schemas.microsoft.com/office/powerpoint/2010/main" val="360320872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www.lutinsduvexin.fr/" TargetMode="External"/><Relationship Id="rId5" Type="http://schemas.openxmlformats.org/officeDocument/2006/relationships/hyperlink" Target="mailto:Lespitchouns.haravilliers@orange.fr" TargetMode="Externa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7.xml"/><Relationship Id="rId6" Type="http://schemas.openxmlformats.org/officeDocument/2006/relationships/hyperlink" Target="https://espacefamille.aiga.fr/1292507" TargetMode="External"/><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www.lutinsduvexin.fr/"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marL="107950" algn="ctr">
              <a:lnSpc>
                <a:spcPct val="107000"/>
              </a:lnSpc>
              <a:spcAft>
                <a:spcPts val="600"/>
              </a:spcAft>
            </a:pPr>
            <a:r>
              <a:rPr lang="fr-FR" b="1" dirty="0" smtClean="0">
                <a:solidFill>
                  <a:srgbClr val="6AAC91"/>
                </a:solidFill>
                <a:effectLst/>
                <a:latin typeface="Segoe Script" panose="030B0504020000000003" pitchFamily="66" charset="0"/>
                <a:ea typeface="Century Gothic" panose="020B0502020202020204" pitchFamily="34" charset="0"/>
                <a:cs typeface="Times New Roman" panose="02020603050405020304" pitchFamily="18" charset="0"/>
              </a:rPr>
              <a:t/>
            </a:r>
            <a:br>
              <a:rPr lang="fr-FR" b="1" dirty="0" smtClean="0">
                <a:solidFill>
                  <a:srgbClr val="6AAC91"/>
                </a:solidFill>
                <a:effectLst/>
                <a:latin typeface="Segoe Script" panose="030B0504020000000003" pitchFamily="66" charset="0"/>
                <a:ea typeface="Century Gothic" panose="020B0502020202020204" pitchFamily="34" charset="0"/>
                <a:cs typeface="Times New Roman" panose="02020603050405020304" pitchFamily="18" charset="0"/>
              </a:rPr>
            </a:br>
            <a:r>
              <a:rPr lang="fr-FR" b="1" dirty="0">
                <a:solidFill>
                  <a:srgbClr val="6AAC91"/>
                </a:solidFill>
                <a:latin typeface="Segoe Script" panose="030B0504020000000003" pitchFamily="66" charset="0"/>
                <a:ea typeface="Century Gothic" panose="020B0502020202020204" pitchFamily="34" charset="0"/>
                <a:cs typeface="Times New Roman" panose="02020603050405020304" pitchFamily="18" charset="0"/>
              </a:rPr>
              <a:t/>
            </a:r>
            <a:br>
              <a:rPr lang="fr-FR" b="1" dirty="0">
                <a:solidFill>
                  <a:srgbClr val="6AAC91"/>
                </a:solidFill>
                <a:latin typeface="Segoe Script" panose="030B0504020000000003" pitchFamily="66" charset="0"/>
                <a:ea typeface="Century Gothic" panose="020B0502020202020204" pitchFamily="34" charset="0"/>
                <a:cs typeface="Times New Roman" panose="02020603050405020304" pitchFamily="18" charset="0"/>
              </a:rPr>
            </a:br>
            <a:r>
              <a:rPr lang="fr-FR" b="1" dirty="0" smtClean="0">
                <a:solidFill>
                  <a:srgbClr val="6AAC91"/>
                </a:solidFill>
                <a:latin typeface="Segoe Script" panose="030B0504020000000003" pitchFamily="66" charset="0"/>
                <a:ea typeface="Century Gothic" panose="020B0502020202020204" pitchFamily="34" charset="0"/>
                <a:cs typeface="Times New Roman" panose="02020603050405020304" pitchFamily="18" charset="0"/>
              </a:rPr>
              <a:t/>
            </a:r>
            <a:br>
              <a:rPr lang="fr-FR" b="1" dirty="0" smtClean="0">
                <a:solidFill>
                  <a:srgbClr val="6AAC91"/>
                </a:solidFill>
                <a:latin typeface="Segoe Script" panose="030B0504020000000003" pitchFamily="66" charset="0"/>
                <a:ea typeface="Century Gothic" panose="020B0502020202020204" pitchFamily="34" charset="0"/>
                <a:cs typeface="Times New Roman" panose="02020603050405020304" pitchFamily="18" charset="0"/>
              </a:rPr>
            </a:br>
            <a:r>
              <a:rPr lang="fr-FR" b="1" dirty="0" smtClean="0">
                <a:solidFill>
                  <a:srgbClr val="6AAC91"/>
                </a:solidFill>
                <a:effectLst/>
                <a:latin typeface="Segoe Script" panose="030B0504020000000003" pitchFamily="66" charset="0"/>
                <a:ea typeface="Century Gothic" panose="020B0502020202020204" pitchFamily="34" charset="0"/>
                <a:cs typeface="Times New Roman" panose="02020603050405020304" pitchFamily="18" charset="0"/>
              </a:rPr>
              <a:t>BIENVENUE AU </a:t>
            </a:r>
            <a:r>
              <a:rPr lang="fr-FR" sz="2000" dirty="0" smtClean="0">
                <a:effectLst/>
                <a:latin typeface="Century Gothic" panose="020B0502020202020204" pitchFamily="34" charset="0"/>
                <a:ea typeface="Century Gothic" panose="020B0502020202020204" pitchFamily="34" charset="0"/>
                <a:cs typeface="Times New Roman" panose="02020603050405020304" pitchFamily="18" charset="0"/>
              </a:rPr>
              <a:t/>
            </a:r>
            <a:br>
              <a:rPr lang="fr-FR" sz="2000" dirty="0" smtClean="0">
                <a:effectLst/>
                <a:latin typeface="Century Gothic" panose="020B0502020202020204" pitchFamily="34" charset="0"/>
                <a:ea typeface="Century Gothic" panose="020B0502020202020204" pitchFamily="34" charset="0"/>
                <a:cs typeface="Times New Roman" panose="02020603050405020304" pitchFamily="18" charset="0"/>
              </a:rPr>
            </a:br>
            <a:r>
              <a:rPr lang="fr-FR" b="1" dirty="0" smtClean="0">
                <a:solidFill>
                  <a:srgbClr val="6AAC91"/>
                </a:solidFill>
                <a:effectLst/>
                <a:latin typeface="Segoe Script" panose="030B0504020000000003" pitchFamily="66" charset="0"/>
                <a:ea typeface="Century Gothic" panose="020B0502020202020204" pitchFamily="34" charset="0"/>
                <a:cs typeface="Times New Roman" panose="02020603050405020304" pitchFamily="18" charset="0"/>
              </a:rPr>
              <a:t>MULTI-ACCUEIL </a:t>
            </a:r>
            <a:r>
              <a:rPr lang="fr-FR" sz="2000" dirty="0" smtClean="0">
                <a:effectLst/>
                <a:latin typeface="Century Gothic" panose="020B0502020202020204" pitchFamily="34" charset="0"/>
                <a:ea typeface="Century Gothic" panose="020B0502020202020204" pitchFamily="34" charset="0"/>
                <a:cs typeface="Times New Roman" panose="02020603050405020304" pitchFamily="18" charset="0"/>
              </a:rPr>
              <a:t/>
            </a:r>
            <a:br>
              <a:rPr lang="fr-FR" sz="2000" dirty="0" smtClean="0">
                <a:effectLst/>
                <a:latin typeface="Century Gothic" panose="020B0502020202020204" pitchFamily="34" charset="0"/>
                <a:ea typeface="Century Gothic" panose="020B0502020202020204" pitchFamily="34" charset="0"/>
                <a:cs typeface="Times New Roman" panose="02020603050405020304" pitchFamily="18" charset="0"/>
              </a:rPr>
            </a:br>
            <a:r>
              <a:rPr lang="fr-FR" b="1" dirty="0" smtClean="0">
                <a:solidFill>
                  <a:srgbClr val="6AAC91"/>
                </a:solidFill>
                <a:effectLst/>
                <a:latin typeface="Segoe Script" panose="030B0504020000000003" pitchFamily="66" charset="0"/>
                <a:ea typeface="Century Gothic" panose="020B0502020202020204" pitchFamily="34" charset="0"/>
                <a:cs typeface="Times New Roman" panose="02020603050405020304" pitchFamily="18" charset="0"/>
              </a:rPr>
              <a:t>« LES PIT’CHOUNS »</a:t>
            </a:r>
            <a:r>
              <a:rPr lang="fr-FR" sz="2000" dirty="0" smtClean="0">
                <a:effectLst/>
                <a:latin typeface="Century Gothic" panose="020B0502020202020204" pitchFamily="34" charset="0"/>
                <a:ea typeface="Century Gothic" panose="020B0502020202020204" pitchFamily="34" charset="0"/>
                <a:cs typeface="Times New Roman" panose="02020603050405020304" pitchFamily="18" charset="0"/>
              </a:rPr>
              <a:t/>
            </a:r>
            <a:br>
              <a:rPr lang="fr-FR" sz="2000" dirty="0" smtClean="0">
                <a:effectLst/>
                <a:latin typeface="Century Gothic" panose="020B0502020202020204" pitchFamily="34" charset="0"/>
                <a:ea typeface="Century Gothic" panose="020B0502020202020204" pitchFamily="34" charset="0"/>
                <a:cs typeface="Times New Roman" panose="02020603050405020304" pitchFamily="18" charset="0"/>
              </a:rPr>
            </a:br>
            <a:endParaRPr lang="fr-FR" dirty="0"/>
          </a:p>
        </p:txBody>
      </p:sp>
      <p:pic>
        <p:nvPicPr>
          <p:cNvPr id="7" name="Espace réservé du contenu 6"/>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4838524" y="2995020"/>
            <a:ext cx="2514951" cy="1419423"/>
          </a:xfrm>
          <a:prstGeom prst="rect">
            <a:avLst/>
          </a:prstGeom>
        </p:spPr>
      </p:pic>
      <p:sp>
        <p:nvSpPr>
          <p:cNvPr id="4" name="Espace réservé de la date 3"/>
          <p:cNvSpPr>
            <a:spLocks noGrp="1"/>
          </p:cNvSpPr>
          <p:nvPr>
            <p:ph type="dt" sz="half" idx="10"/>
          </p:nvPr>
        </p:nvSpPr>
        <p:spPr/>
        <p:txBody>
          <a:bodyPr/>
          <a:lstStyle/>
          <a:p>
            <a:r>
              <a:rPr lang="fr-FR" dirty="0" smtClean="0"/>
              <a:t>2020/2021</a:t>
            </a:r>
            <a:endParaRPr lang="fr-FR" dirty="0"/>
          </a:p>
        </p:txBody>
      </p:sp>
      <p:sp>
        <p:nvSpPr>
          <p:cNvPr id="5" name="Espace réservé du pied de page 4"/>
          <p:cNvSpPr>
            <a:spLocks noGrp="1"/>
          </p:cNvSpPr>
          <p:nvPr>
            <p:ph type="ftr" sz="quarter" idx="11"/>
          </p:nvPr>
        </p:nvSpPr>
        <p:spPr/>
        <p:txBody>
          <a:bodyPr/>
          <a:lstStyle/>
          <a:p>
            <a:r>
              <a:rPr lang="fr-FR" smtClean="0"/>
              <a:t>Association LES LUTINS DU VEXIN</a:t>
            </a:r>
            <a:endParaRPr lang="fr-FR"/>
          </a:p>
        </p:txBody>
      </p:sp>
      <p:sp>
        <p:nvSpPr>
          <p:cNvPr id="6" name="Espace réservé du numéro de diapositive 5"/>
          <p:cNvSpPr>
            <a:spLocks noGrp="1"/>
          </p:cNvSpPr>
          <p:nvPr>
            <p:ph type="sldNum" sz="quarter" idx="12"/>
          </p:nvPr>
        </p:nvSpPr>
        <p:spPr/>
        <p:txBody>
          <a:bodyPr/>
          <a:lstStyle/>
          <a:p>
            <a:fld id="{53982DE3-974A-407A-919D-06EC047FE0B7}" type="slidenum">
              <a:rPr lang="fr-FR" smtClean="0"/>
              <a:t>1</a:t>
            </a:fld>
            <a:endParaRPr lang="fr-FR"/>
          </a:p>
        </p:txBody>
      </p:sp>
      <p:pic>
        <p:nvPicPr>
          <p:cNvPr id="8" name="Imag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9163" y="2267275"/>
            <a:ext cx="2418263" cy="1610563"/>
          </a:xfrm>
          <a:prstGeom prst="rect">
            <a:avLst/>
          </a:prstGeom>
        </p:spPr>
      </p:pic>
      <p:pic>
        <p:nvPicPr>
          <p:cNvPr id="9" name="Imag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30049" y="4282583"/>
            <a:ext cx="2623751" cy="1747418"/>
          </a:xfrm>
          <a:prstGeom prst="rect">
            <a:avLst/>
          </a:prstGeom>
        </p:spPr>
      </p:pic>
      <p:sp>
        <p:nvSpPr>
          <p:cNvPr id="3" name="Rectangle 2"/>
          <p:cNvSpPr/>
          <p:nvPr/>
        </p:nvSpPr>
        <p:spPr>
          <a:xfrm>
            <a:off x="679163" y="4711005"/>
            <a:ext cx="6096000" cy="1277786"/>
          </a:xfrm>
          <a:prstGeom prst="rect">
            <a:avLst/>
          </a:prstGeom>
        </p:spPr>
        <p:txBody>
          <a:bodyPr>
            <a:spAutoFit/>
          </a:bodyPr>
          <a:lstStyle/>
          <a:p>
            <a:pPr algn="ctr">
              <a:lnSpc>
                <a:spcPct val="107000"/>
              </a:lnSpc>
              <a:spcAft>
                <a:spcPts val="0"/>
              </a:spcAft>
            </a:pPr>
            <a:r>
              <a:rPr lang="fr-FR" b="1" i="1" dirty="0">
                <a:solidFill>
                  <a:srgbClr val="A53010"/>
                </a:solidFill>
                <a:latin typeface="Century Gothic" panose="020B0502020202020204" pitchFamily="34" charset="0"/>
                <a:ea typeface="Century Gothic" panose="020B0502020202020204" pitchFamily="34" charset="0"/>
                <a:cs typeface="Times New Roman" panose="02020603050405020304" pitchFamily="18" charset="0"/>
              </a:rPr>
              <a:t>26 bis, rue de la mairie 95640 </a:t>
            </a:r>
            <a:r>
              <a:rPr lang="fr-FR" b="1" i="1" dirty="0" err="1">
                <a:solidFill>
                  <a:srgbClr val="A53010"/>
                </a:solidFill>
                <a:latin typeface="Century Gothic" panose="020B0502020202020204" pitchFamily="34" charset="0"/>
                <a:ea typeface="Century Gothic" panose="020B0502020202020204" pitchFamily="34" charset="0"/>
                <a:cs typeface="Times New Roman" panose="02020603050405020304" pitchFamily="18" charset="0"/>
              </a:rPr>
              <a:t>Haravilliers</a:t>
            </a:r>
            <a:endParaRPr lang="fr-FR" sz="1600" dirty="0">
              <a:latin typeface="Century Gothic" panose="020B0502020202020204" pitchFamily="34" charset="0"/>
              <a:ea typeface="Century Gothic" panose="020B0502020202020204" pitchFamily="34" charset="0"/>
              <a:cs typeface="Times New Roman" panose="02020603050405020304" pitchFamily="18" charset="0"/>
            </a:endParaRPr>
          </a:p>
          <a:p>
            <a:pPr>
              <a:lnSpc>
                <a:spcPct val="107000"/>
              </a:lnSpc>
              <a:spcAft>
                <a:spcPts val="0"/>
              </a:spcAft>
            </a:pPr>
            <a:r>
              <a:rPr lang="fr-FR" b="1" i="1" dirty="0">
                <a:solidFill>
                  <a:srgbClr val="A53010"/>
                </a:solidFill>
                <a:latin typeface="Century Gothic" panose="020B0502020202020204" pitchFamily="34" charset="0"/>
                <a:ea typeface="Century Gothic" panose="020B0502020202020204" pitchFamily="34" charset="0"/>
                <a:cs typeface="Times New Roman" panose="02020603050405020304" pitchFamily="18" charset="0"/>
              </a:rPr>
              <a:t>  Fixe :01.34.40.52.93          portable : 06.82.65.44.95</a:t>
            </a:r>
            <a:endParaRPr lang="fr-FR" sz="1600" dirty="0">
              <a:latin typeface="Century Gothic" panose="020B0502020202020204" pitchFamily="34" charset="0"/>
              <a:ea typeface="Century Gothic" panose="020B0502020202020204" pitchFamily="34" charset="0"/>
              <a:cs typeface="Times New Roman" panose="02020603050405020304" pitchFamily="18" charset="0"/>
            </a:endParaRPr>
          </a:p>
          <a:p>
            <a:pPr>
              <a:lnSpc>
                <a:spcPct val="107000"/>
              </a:lnSpc>
              <a:spcAft>
                <a:spcPts val="0"/>
              </a:spcAft>
            </a:pPr>
            <a:r>
              <a:rPr lang="fr-FR" b="1" i="1" dirty="0">
                <a:solidFill>
                  <a:srgbClr val="A53010"/>
                </a:solidFill>
                <a:latin typeface="Century Gothic" panose="020B0502020202020204" pitchFamily="34" charset="0"/>
                <a:ea typeface="Century Gothic" panose="020B0502020202020204" pitchFamily="34" charset="0"/>
                <a:cs typeface="Times New Roman" panose="02020603050405020304" pitchFamily="18" charset="0"/>
              </a:rPr>
              <a:t>  Mèl : </a:t>
            </a:r>
            <a:r>
              <a:rPr lang="fr-FR" b="1" i="1" u="sng" dirty="0">
                <a:solidFill>
                  <a:srgbClr val="FB4A18"/>
                </a:solidFill>
                <a:latin typeface="Century Gothic" panose="020B0502020202020204" pitchFamily="34" charset="0"/>
                <a:ea typeface="Century Gothic" panose="020B0502020202020204" pitchFamily="34" charset="0"/>
                <a:cs typeface="Times New Roman" panose="02020603050405020304" pitchFamily="18" charset="0"/>
                <a:hlinkClick r:id="rId5"/>
              </a:rPr>
              <a:t>Lespitchouns.haravilliers@orange.fr</a:t>
            </a:r>
            <a:endParaRPr lang="fr-FR" sz="1600" dirty="0">
              <a:latin typeface="Century Gothic" panose="020B0502020202020204" pitchFamily="34" charset="0"/>
              <a:ea typeface="Century Gothic" panose="020B0502020202020204" pitchFamily="34" charset="0"/>
              <a:cs typeface="Times New Roman" panose="02020603050405020304" pitchFamily="18" charset="0"/>
            </a:endParaRPr>
          </a:p>
          <a:p>
            <a:pPr>
              <a:lnSpc>
                <a:spcPct val="107000"/>
              </a:lnSpc>
              <a:spcAft>
                <a:spcPts val="0"/>
              </a:spcAft>
            </a:pPr>
            <a:r>
              <a:rPr lang="fr-FR" b="1" i="1" dirty="0">
                <a:solidFill>
                  <a:srgbClr val="A53010"/>
                </a:solidFill>
                <a:latin typeface="Century Gothic" panose="020B0502020202020204" pitchFamily="34" charset="0"/>
                <a:ea typeface="Century Gothic" panose="020B0502020202020204" pitchFamily="34" charset="0"/>
                <a:cs typeface="Times New Roman" panose="02020603050405020304" pitchFamily="18" charset="0"/>
              </a:rPr>
              <a:t>  Site internet : </a:t>
            </a:r>
            <a:r>
              <a:rPr lang="fr-FR" b="1" i="1" u="sng" dirty="0">
                <a:solidFill>
                  <a:srgbClr val="FB4A18"/>
                </a:solidFill>
                <a:latin typeface="Century Gothic" panose="020B0502020202020204" pitchFamily="34" charset="0"/>
                <a:ea typeface="Century Gothic" panose="020B0502020202020204" pitchFamily="34" charset="0"/>
                <a:cs typeface="Times New Roman" panose="02020603050405020304" pitchFamily="18" charset="0"/>
                <a:hlinkClick r:id="rId6"/>
              </a:rPr>
              <a:t>www.lutinsduvexin.fr</a:t>
            </a:r>
            <a:endParaRPr lang="fr-FR" sz="1600" dirty="0">
              <a:effectLst/>
              <a:latin typeface="Century Gothic" panose="020B0502020202020204" pitchFamily="34" charset="0"/>
              <a:ea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1016864829"/>
      </p:ext>
    </p:extLst>
  </p:cSld>
  <p:clrMapOvr>
    <a:masterClrMapping/>
  </p:clrMapOvr>
  <mc:AlternateContent xmlns:mc="http://schemas.openxmlformats.org/markup-compatibility/2006">
    <mc:Choice xmlns:p14="http://schemas.microsoft.com/office/powerpoint/2010/main" Requires="p14">
      <p:transition spd="slow" p14:dur="2000" advTm="10568"/>
    </mc:Choice>
    <mc:Fallback>
      <p:transition spd="slow" advTm="10568"/>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dirty="0" smtClean="0"/>
              <a:t>2020/2021</a:t>
            </a:r>
            <a:endParaRPr lang="fr-FR" dirty="0"/>
          </a:p>
        </p:txBody>
      </p:sp>
      <p:sp>
        <p:nvSpPr>
          <p:cNvPr id="3" name="Espace réservé du pied de page 2"/>
          <p:cNvSpPr>
            <a:spLocks noGrp="1"/>
          </p:cNvSpPr>
          <p:nvPr>
            <p:ph type="ftr" sz="quarter" idx="11"/>
          </p:nvPr>
        </p:nvSpPr>
        <p:spPr/>
        <p:txBody>
          <a:bodyPr/>
          <a:lstStyle/>
          <a:p>
            <a:r>
              <a:rPr lang="fr-FR" smtClean="0"/>
              <a:t>Association LES LUTINS DU VEXIN</a:t>
            </a:r>
            <a:endParaRPr lang="fr-FR"/>
          </a:p>
        </p:txBody>
      </p:sp>
      <p:sp>
        <p:nvSpPr>
          <p:cNvPr id="4" name="Espace réservé du numéro de diapositive 3"/>
          <p:cNvSpPr>
            <a:spLocks noGrp="1"/>
          </p:cNvSpPr>
          <p:nvPr>
            <p:ph type="sldNum" sz="quarter" idx="12"/>
          </p:nvPr>
        </p:nvSpPr>
        <p:spPr/>
        <p:txBody>
          <a:bodyPr/>
          <a:lstStyle/>
          <a:p>
            <a:fld id="{53982DE3-974A-407A-919D-06EC047FE0B7}" type="slidenum">
              <a:rPr lang="fr-FR" smtClean="0"/>
              <a:t>2</a:t>
            </a:fld>
            <a:endParaRPr lang="fr-FR"/>
          </a:p>
        </p:txBody>
      </p:sp>
      <p:sp>
        <p:nvSpPr>
          <p:cNvPr id="9" name="Rectangle 6"/>
          <p:cNvSpPr>
            <a:spLocks noChangeArrowheads="1"/>
          </p:cNvSpPr>
          <p:nvPr/>
        </p:nvSpPr>
        <p:spPr bwMode="auto">
          <a:xfrm>
            <a:off x="612396" y="879418"/>
            <a:ext cx="10570129" cy="4478149"/>
          </a:xfrm>
          <a:prstGeom prst="rect">
            <a:avLst/>
          </a:prstGeom>
          <a:ln/>
          <a:extLst/>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smtClean="0">
              <a:ln>
                <a:noFill/>
              </a:ln>
              <a:solidFill>
                <a:srgbClr val="325949"/>
              </a:solidFill>
              <a:effectLst/>
              <a:latin typeface="Modern No. 20" panose="02070704070505020303" pitchFamily="18" charset="0"/>
              <a:ea typeface="Century Gothic" panose="020B0502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100" dirty="0">
              <a:solidFill>
                <a:srgbClr val="325949"/>
              </a:solidFill>
              <a:latin typeface="Modern No. 20" panose="02070704070505020303" pitchFamily="18" charset="0"/>
              <a:ea typeface="Century Gothic" panose="020B0502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smtClean="0">
              <a:ln>
                <a:noFill/>
              </a:ln>
              <a:solidFill>
                <a:srgbClr val="325949"/>
              </a:solidFill>
              <a:effectLst/>
              <a:latin typeface="Modern No. 20" panose="02070704070505020303" pitchFamily="18" charset="0"/>
              <a:ea typeface="Century Gothic" panose="020B0502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325949"/>
                </a:solidFill>
                <a:effectLst/>
                <a:latin typeface="Modern No. 20" panose="02070704070505020303" pitchFamily="18" charset="0"/>
                <a:ea typeface="Century Gothic" panose="020B0502020202020204" pitchFamily="34" charset="0"/>
                <a:cs typeface="Times New Roman" panose="02020603050405020304" pitchFamily="18" charset="0"/>
              </a:rPr>
              <a:t>LA CHARTE NATIONALE POUR L</a:t>
            </a:r>
            <a:r>
              <a:rPr kumimoji="0" lang="fr-FR" altLang="fr-FR" sz="1600" b="0" i="0" u="none" strike="noStrike" cap="none" normalizeH="0" baseline="0" dirty="0" smtClean="0">
                <a:ln>
                  <a:noFill/>
                </a:ln>
                <a:solidFill>
                  <a:srgbClr val="325949"/>
                </a:solidFill>
                <a:effectLst/>
                <a:latin typeface="Century Gothic" panose="020B0502020202020204" pitchFamily="34" charset="0"/>
                <a:ea typeface="Century Gothic" panose="020B0502020202020204" pitchFamily="34" charset="0"/>
                <a:cs typeface="Times New Roman" panose="02020603050405020304" pitchFamily="18" charset="0"/>
              </a:rPr>
              <a:t>’</a:t>
            </a:r>
            <a:r>
              <a:rPr kumimoji="0" lang="fr-FR" altLang="fr-FR" sz="1600" b="0" i="0" u="none" strike="noStrike" cap="none" normalizeH="0" baseline="0" dirty="0" smtClean="0">
                <a:ln>
                  <a:noFill/>
                </a:ln>
                <a:solidFill>
                  <a:srgbClr val="325949"/>
                </a:solidFill>
                <a:effectLst/>
                <a:latin typeface="Modern No. 20" panose="02070704070505020303" pitchFamily="18" charset="0"/>
                <a:ea typeface="Century Gothic" panose="020B0502020202020204" pitchFamily="34" charset="0"/>
                <a:cs typeface="Times New Roman" panose="02020603050405020304" pitchFamily="18" charset="0"/>
              </a:rPr>
              <a:t>ACCUEIL DU JEUNE ENFANT</a:t>
            </a:r>
            <a:endParaRPr kumimoji="0" lang="fr-FR" altLang="fr-FR"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6AAC91"/>
                </a:solidFill>
                <a:effectLst/>
                <a:latin typeface="Modern No. 20" panose="02070704070505020303" pitchFamily="18" charset="0"/>
                <a:ea typeface="Century Gothic" panose="020B0502020202020204" pitchFamily="34" charset="0"/>
                <a:cs typeface="Times New Roman" panose="02020603050405020304" pitchFamily="18" charset="0"/>
              </a:rPr>
              <a:t>DIX GRANDS PRINCIPES POUR GRANDIR EN TOUTE CONFIANCE</a:t>
            </a:r>
            <a:endParaRPr kumimoji="0" lang="fr-FR" altLang="fr-FR"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6AAC91"/>
                </a:solidFill>
                <a:effectLst/>
                <a:latin typeface="Century Gothic" panose="020B0502020202020204" pitchFamily="34" charset="0"/>
                <a:ea typeface="Century Gothic" panose="020B0502020202020204" pitchFamily="34" charset="0"/>
                <a:cs typeface="Times New Roman" panose="02020603050405020304" pitchFamily="18" charset="0"/>
              </a:rPr>
              <a:t>1</a:t>
            </a:r>
            <a:r>
              <a:rPr kumimoji="0" lang="fr-FR" altLang="fr-FR" sz="12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Pour grandir sereinement, j’ai besoin que l’on m’accueille quelle que soit ma situation ou celle de ma famille. </a:t>
            </a:r>
            <a:endParaRPr kumimoji="0" lang="fr-FR" altLang="fr-FR"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6AAC91"/>
                </a:solidFill>
                <a:effectLst/>
                <a:latin typeface="Century Gothic" panose="020B0502020202020204" pitchFamily="34" charset="0"/>
                <a:ea typeface="Century Gothic" panose="020B0502020202020204" pitchFamily="34" charset="0"/>
                <a:cs typeface="Times New Roman" panose="02020603050405020304" pitchFamily="18" charset="0"/>
              </a:rPr>
              <a:t>2</a:t>
            </a:r>
            <a:r>
              <a:rPr kumimoji="0" lang="fr-FR" altLang="fr-FR" sz="12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J’avance à mon propre rythme et je développe toutes mes facultés en même temps : pour moi, tout est langage, corps, jeu, expérience. J’ai besoin que l’on me parle, de temps et d’espace pour jouer librement et pour exercer mes multiples capacités. </a:t>
            </a:r>
            <a:endParaRPr kumimoji="0" lang="fr-FR" altLang="fr-FR"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6AAC91"/>
                </a:solidFill>
                <a:effectLst/>
                <a:latin typeface="Century Gothic" panose="020B0502020202020204" pitchFamily="34" charset="0"/>
                <a:ea typeface="Century Gothic" panose="020B0502020202020204" pitchFamily="34" charset="0"/>
                <a:cs typeface="Times New Roman" panose="02020603050405020304" pitchFamily="18" charset="0"/>
              </a:rPr>
              <a:t>3</a:t>
            </a:r>
            <a:r>
              <a:rPr kumimoji="0" lang="fr-FR" altLang="fr-FR" sz="12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Je suis sensible à mon entourage proche et au monde qui s’offre à moi. Je me sens bien </a:t>
            </a:r>
            <a:r>
              <a:rPr kumimoji="0" lang="fr-FR" altLang="fr-FR" sz="1200" b="0" i="0" u="none" strike="noStrike" cap="none" normalizeH="0" baseline="0" dirty="0" err="1"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accueilli.e</a:t>
            </a:r>
            <a:r>
              <a:rPr kumimoji="0" lang="fr-FR" altLang="fr-FR" sz="12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quand ma famille est bien accueillie, car mes parents constituent mon point d’origine et mon port d’attache. </a:t>
            </a:r>
            <a:endParaRPr kumimoji="0" lang="fr-FR" altLang="fr-FR"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6AAC91"/>
                </a:solidFill>
                <a:effectLst/>
                <a:latin typeface="Century Gothic" panose="020B0502020202020204" pitchFamily="34" charset="0"/>
                <a:ea typeface="Century Gothic" panose="020B0502020202020204" pitchFamily="34" charset="0"/>
                <a:cs typeface="Times New Roman" panose="02020603050405020304" pitchFamily="18" charset="0"/>
              </a:rPr>
              <a:t>4</a:t>
            </a:r>
            <a:r>
              <a:rPr kumimoji="0" lang="fr-FR" altLang="fr-FR" sz="12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Pour me sentir bien et avoir confiance en moi, j’ai besoin de </a:t>
            </a:r>
            <a:r>
              <a:rPr kumimoji="0" lang="fr-FR" altLang="fr-FR" sz="1200" b="0" i="0" u="none" strike="noStrike" cap="none" normalizeH="0" baseline="0" dirty="0" err="1"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professionnel.le.s</a:t>
            </a:r>
            <a:r>
              <a:rPr kumimoji="0" lang="fr-FR" altLang="fr-FR" sz="12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qui encouragent avec bienveillance mon désir d'apprendre, de me socialiser et de découvrir. </a:t>
            </a:r>
            <a:endParaRPr kumimoji="0" lang="fr-FR" altLang="fr-FR"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6AAC91"/>
                </a:solidFill>
                <a:effectLst/>
                <a:latin typeface="Century Gothic" panose="020B0502020202020204" pitchFamily="34" charset="0"/>
                <a:ea typeface="Century Gothic" panose="020B0502020202020204" pitchFamily="34" charset="0"/>
                <a:cs typeface="Times New Roman" panose="02020603050405020304" pitchFamily="18" charset="0"/>
              </a:rPr>
              <a:t>5</a:t>
            </a:r>
            <a:r>
              <a:rPr kumimoji="0" lang="fr-FR" altLang="fr-FR" sz="12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Je développe ma créativité et j’éveille mes sens grâce aux expériences artistiques et culturelles. Je m’ouvre au monde par la richesse des échanges interculturels. </a:t>
            </a:r>
            <a:endParaRPr kumimoji="0" lang="fr-FR" altLang="fr-FR"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6AAC91"/>
                </a:solidFill>
                <a:effectLst/>
                <a:latin typeface="Century Gothic" panose="020B0502020202020204" pitchFamily="34" charset="0"/>
                <a:ea typeface="Century Gothic" panose="020B0502020202020204" pitchFamily="34" charset="0"/>
                <a:cs typeface="Times New Roman" panose="02020603050405020304" pitchFamily="18" charset="0"/>
              </a:rPr>
              <a:t>6</a:t>
            </a:r>
            <a:r>
              <a:rPr kumimoji="0" lang="fr-FR" altLang="fr-FR" sz="12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Le contact réel avec la nature est essentiel à mon développement. </a:t>
            </a:r>
            <a:endParaRPr kumimoji="0" lang="fr-FR" altLang="fr-FR"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6AAC91"/>
                </a:solidFill>
                <a:effectLst/>
                <a:latin typeface="Century Gothic" panose="020B0502020202020204" pitchFamily="34" charset="0"/>
                <a:ea typeface="Century Gothic" panose="020B0502020202020204" pitchFamily="34" charset="0"/>
                <a:cs typeface="Times New Roman" panose="02020603050405020304" pitchFamily="18" charset="0"/>
              </a:rPr>
              <a:t>7</a:t>
            </a:r>
            <a:r>
              <a:rPr kumimoji="0" lang="fr-FR" altLang="fr-FR" sz="12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Fille ou garçon, j’ai besoin que l’on me valorise pour mes qualités personnelles, en dehors de tout stéréotype. Il en va de même pour les </a:t>
            </a:r>
            <a:r>
              <a:rPr kumimoji="0" lang="fr-FR" altLang="fr-FR" sz="1200" b="0" i="0" u="none" strike="noStrike" cap="none" normalizeH="0" baseline="0" dirty="0" err="1"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professionnel.le.s</a:t>
            </a:r>
            <a:r>
              <a:rPr kumimoji="0" lang="fr-FR" altLang="fr-FR" sz="12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qui m’accompagnent. C’est aussi grâce à ces femmes et à ces hommes que je construis mon identité. </a:t>
            </a:r>
            <a:endParaRPr kumimoji="0" lang="fr-FR" altLang="fr-FR"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6AAC91"/>
                </a:solidFill>
                <a:effectLst/>
                <a:latin typeface="Century Gothic" panose="020B0502020202020204" pitchFamily="34" charset="0"/>
                <a:ea typeface="Century Gothic" panose="020B0502020202020204" pitchFamily="34" charset="0"/>
                <a:cs typeface="Times New Roman" panose="02020603050405020304" pitchFamily="18" charset="0"/>
              </a:rPr>
              <a:t>8</a:t>
            </a:r>
            <a:r>
              <a:rPr kumimoji="0" lang="fr-FR" altLang="fr-FR" sz="12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J’ai besoin d’évoluer dans un environnement beau, sain et propice à mon éveil. </a:t>
            </a:r>
            <a:endParaRPr kumimoji="0" lang="fr-FR" altLang="fr-FR" sz="105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smtClean="0">
                <a:ln>
                  <a:noFill/>
                </a:ln>
                <a:solidFill>
                  <a:srgbClr val="6AAC91"/>
                </a:solidFill>
                <a:effectLst/>
                <a:latin typeface="Century Gothic" panose="020B0502020202020204" pitchFamily="34" charset="0"/>
                <a:ea typeface="Century Gothic" panose="020B0502020202020204" pitchFamily="34" charset="0"/>
                <a:cs typeface="Times New Roman" panose="02020603050405020304" pitchFamily="18" charset="0"/>
              </a:rPr>
              <a:t>9</a:t>
            </a:r>
            <a:r>
              <a:rPr kumimoji="0" lang="fr-FR" altLang="fr-FR" sz="12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Pour que je sois bien </a:t>
            </a:r>
            <a:r>
              <a:rPr kumimoji="0" lang="fr-FR" altLang="fr-FR" sz="1200" b="0" i="0" u="none" strike="noStrike" cap="none" normalizeH="0" baseline="0" dirty="0" err="1"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traité.e</a:t>
            </a:r>
            <a:r>
              <a:rPr kumimoji="0" lang="fr-FR" altLang="fr-FR" sz="12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il est nécessaire que les adultes qui m’entourent soient bien traités. Travailler auprès des tout-petits nécessite des temps pour réfléchir, se documenter et échanger entre collègues comme avec d'autres intervenants. </a:t>
            </a:r>
            <a:endParaRPr kumimoji="0" lang="fr-FR" altLang="fr-FR" sz="1050" b="0" i="0" u="none" strike="noStrike" cap="none" normalizeH="0" baseline="0" dirty="0" smtClean="0">
              <a:ln>
                <a:noFill/>
              </a:ln>
              <a:solidFill>
                <a:schemeClr val="tx1"/>
              </a:solidFill>
              <a:effectLst/>
            </a:endParaRPr>
          </a:p>
          <a:p>
            <a:pPr lvl="0" eaLnBrk="0" fontAlgn="base" hangingPunct="0">
              <a:spcBef>
                <a:spcPct val="0"/>
              </a:spcBef>
              <a:spcAft>
                <a:spcPct val="0"/>
              </a:spcAft>
            </a:pPr>
            <a:r>
              <a:rPr lang="fr-FR" altLang="fr-FR" sz="1200" dirty="0">
                <a:solidFill>
                  <a:srgbClr val="6AAC91"/>
                </a:solidFill>
                <a:latin typeface="Century Gothic" panose="020B0502020202020204" pitchFamily="34" charset="0"/>
                <a:ea typeface="Century Gothic" panose="020B0502020202020204" pitchFamily="34" charset="0"/>
                <a:cs typeface="Times New Roman" panose="02020603050405020304" pitchFamily="18" charset="0"/>
              </a:rPr>
              <a:t>10</a:t>
            </a:r>
            <a:r>
              <a:rPr lang="fr-FR" altLang="fr-FR" sz="1200" dirty="0">
                <a:solidFill>
                  <a:prstClr val="black"/>
                </a:solidFill>
                <a:latin typeface="Century Gothic" panose="020B0502020202020204" pitchFamily="34" charset="0"/>
                <a:ea typeface="Century Gothic" panose="020B0502020202020204" pitchFamily="34" charset="0"/>
                <a:cs typeface="Times New Roman" panose="02020603050405020304" pitchFamily="18" charset="0"/>
              </a:rPr>
              <a:t>. J’ai besoin que les personnes qui prennent soin de moi soient bien formées et s’intéressent aux spécificités de mon très jeune âge et de ma situation d'enfant qui leur est confié par mon ou mes parents.</a:t>
            </a:r>
            <a:endParaRPr lang="fr-FR" altLang="fr-FR" sz="2800" dirty="0">
              <a:solidFill>
                <a:prstClr val="black"/>
              </a:solidFill>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10" name="Zone de texte 21"/>
          <p:cNvSpPr txBox="1">
            <a:spLocks noChangeArrowheads="1"/>
          </p:cNvSpPr>
          <p:nvPr/>
        </p:nvSpPr>
        <p:spPr bwMode="auto">
          <a:xfrm>
            <a:off x="-9471025" y="1279525"/>
            <a:ext cx="715962" cy="31273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Page 2</a:t>
            </a: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19667875"/>
      </p:ext>
    </p:extLst>
  </p:cSld>
  <p:clrMapOvr>
    <a:masterClrMapping/>
  </p:clrMapOvr>
  <mc:AlternateContent xmlns:mc="http://schemas.openxmlformats.org/markup-compatibility/2006">
    <mc:Choice xmlns:p14="http://schemas.microsoft.com/office/powerpoint/2010/main" Requires="p14">
      <p:transition spd="slow" p14:dur="2000" advTm="80803"/>
    </mc:Choice>
    <mc:Fallback>
      <p:transition spd="slow" advTm="80803"/>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dirty="0" smtClean="0"/>
              <a:t>2020/2021</a:t>
            </a:r>
            <a:endParaRPr lang="fr-FR" dirty="0"/>
          </a:p>
        </p:txBody>
      </p:sp>
      <p:sp>
        <p:nvSpPr>
          <p:cNvPr id="3" name="Espace réservé du pied de page 2"/>
          <p:cNvSpPr>
            <a:spLocks noGrp="1"/>
          </p:cNvSpPr>
          <p:nvPr>
            <p:ph type="ftr" sz="quarter" idx="11"/>
          </p:nvPr>
        </p:nvSpPr>
        <p:spPr/>
        <p:txBody>
          <a:bodyPr/>
          <a:lstStyle/>
          <a:p>
            <a:r>
              <a:rPr lang="fr-FR" smtClean="0"/>
              <a:t>Association LES LUTINS DU VEXIN</a:t>
            </a:r>
            <a:endParaRPr lang="fr-FR"/>
          </a:p>
        </p:txBody>
      </p:sp>
      <p:sp>
        <p:nvSpPr>
          <p:cNvPr id="4" name="Espace réservé du numéro de diapositive 3"/>
          <p:cNvSpPr>
            <a:spLocks noGrp="1"/>
          </p:cNvSpPr>
          <p:nvPr>
            <p:ph type="sldNum" sz="quarter" idx="12"/>
          </p:nvPr>
        </p:nvSpPr>
        <p:spPr/>
        <p:txBody>
          <a:bodyPr/>
          <a:lstStyle/>
          <a:p>
            <a:fld id="{53982DE3-974A-407A-919D-06EC047FE0B7}" type="slidenum">
              <a:rPr lang="fr-FR" smtClean="0"/>
              <a:t>3</a:t>
            </a:fld>
            <a:endParaRPr lang="fr-FR"/>
          </a:p>
        </p:txBody>
      </p:sp>
      <p:sp>
        <p:nvSpPr>
          <p:cNvPr id="11" name="Rectangle 10"/>
          <p:cNvSpPr/>
          <p:nvPr/>
        </p:nvSpPr>
        <p:spPr>
          <a:xfrm>
            <a:off x="337751" y="1246107"/>
            <a:ext cx="11401168" cy="461664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fr-FR" sz="1400" dirty="0">
                <a:solidFill>
                  <a:schemeClr val="accent2">
                    <a:lumMod val="75000"/>
                  </a:schemeClr>
                </a:solidFill>
              </a:rPr>
              <a:t>Le projet d’accueil à la crèche « Les Pitchouns »</a:t>
            </a:r>
          </a:p>
          <a:p>
            <a:r>
              <a:rPr lang="fr-FR" sz="1400" dirty="0" smtClean="0"/>
              <a:t>	Le </a:t>
            </a:r>
            <a:r>
              <a:rPr lang="fr-FR" sz="1400" dirty="0"/>
              <a:t>projet pédagogique a été établi en équipe, il est le fruit de notre réflexion et du partage de nos connaissances pour un accueil et une prise en charge de votre-vos </a:t>
            </a:r>
            <a:r>
              <a:rPr lang="fr-FR" sz="1400" dirty="0" err="1"/>
              <a:t>enfant-s</a:t>
            </a:r>
            <a:r>
              <a:rPr lang="fr-FR" sz="1400" dirty="0"/>
              <a:t> de qualité, dans le respect de chacun. Vous pouvez le consulter en intégralité sur demande auprès de la direction ou sur notre site internet. Nous en reprenons ici seulement les grands principes.</a:t>
            </a:r>
          </a:p>
          <a:p>
            <a:r>
              <a:rPr lang="fr-FR" sz="1400" dirty="0" smtClean="0"/>
              <a:t>	L’accueil </a:t>
            </a:r>
            <a:r>
              <a:rPr lang="fr-FR" sz="1400" dirty="0"/>
              <a:t>est organisé en « Petites familles », chaque groupe comprend 10 enfants d’âges mélangés de 2 mois ½ à 3 ans.</a:t>
            </a:r>
          </a:p>
          <a:p>
            <a:r>
              <a:rPr lang="fr-FR" sz="1400" dirty="0"/>
              <a:t>Chacun de ces groupes dispose d’une salle de vie, de sanitaires/ plans de changes, d’un dortoir et de matériel adapté à l’éveil, au jeu et à l’expérimentation. </a:t>
            </a:r>
          </a:p>
          <a:p>
            <a:r>
              <a:rPr lang="fr-FR" sz="1400" dirty="0"/>
              <a:t>Des espaces de la structure sont communs à tous les groupes : l’atrium, la salle de jeux d’eau, l’espace d’activités et de motricité.</a:t>
            </a:r>
          </a:p>
          <a:p>
            <a:r>
              <a:rPr lang="fr-FR" sz="1400" dirty="0" smtClean="0"/>
              <a:t>	</a:t>
            </a:r>
            <a:r>
              <a:rPr lang="fr-FR" sz="1400" dirty="0" smtClean="0">
                <a:solidFill>
                  <a:schemeClr val="accent2">
                    <a:lumMod val="75000"/>
                  </a:schemeClr>
                </a:solidFill>
              </a:rPr>
              <a:t>Pourquoi </a:t>
            </a:r>
            <a:r>
              <a:rPr lang="fr-FR" sz="1400" dirty="0">
                <a:solidFill>
                  <a:schemeClr val="accent2">
                    <a:lumMod val="75000"/>
                  </a:schemeClr>
                </a:solidFill>
              </a:rPr>
              <a:t>avons-nous fait ce choix </a:t>
            </a:r>
            <a:r>
              <a:rPr lang="fr-FR" sz="1400" dirty="0" smtClean="0">
                <a:solidFill>
                  <a:schemeClr val="accent2">
                    <a:lumMod val="75000"/>
                  </a:schemeClr>
                </a:solidFill>
              </a:rPr>
              <a:t>?</a:t>
            </a:r>
          </a:p>
          <a:p>
            <a:pPr marL="108000">
              <a:buFont typeface="Wingdings" panose="05000000000000000000" pitchFamily="2" charset="2"/>
              <a:buChar char="v"/>
              <a:tabLst>
                <a:tab pos="360000" algn="l"/>
              </a:tabLst>
            </a:pPr>
            <a:r>
              <a:rPr lang="fr-FR" sz="1400" dirty="0"/>
              <a:t>	Favoriser les interactions entre les enfants : le plus grand aide le plus petit, et le plus petit progresse plus vite en autonomie, le plus grand se compare au plus petit, il mesure ses propres acquisitions et se sent valorisé.</a:t>
            </a:r>
          </a:p>
          <a:p>
            <a:pPr marL="108000">
              <a:buFont typeface="Wingdings" panose="05000000000000000000" pitchFamily="2" charset="2"/>
              <a:buChar char="v"/>
              <a:tabLst>
                <a:tab pos="360000" algn="l"/>
              </a:tabLst>
            </a:pPr>
            <a:r>
              <a:rPr lang="fr-FR" sz="1400" dirty="0"/>
              <a:t>	Les adultes et les enfants de la structure se rencontrent dans la journée : les échanges, lors d’activités spécifiques sont favorisés ce qui n’entraîne pas de panique lorsqu’un enfant doit changer de section.</a:t>
            </a:r>
          </a:p>
          <a:p>
            <a:pPr marL="108000">
              <a:buFont typeface="Wingdings" panose="05000000000000000000" pitchFamily="2" charset="2"/>
              <a:buChar char="v"/>
              <a:tabLst>
                <a:tab pos="360000" algn="l"/>
              </a:tabLst>
            </a:pPr>
            <a:r>
              <a:rPr lang="fr-FR" sz="1400" dirty="0"/>
              <a:t>	Laisser à l’enfant une plus grande autonomie dans le jeu libre et la créativité.</a:t>
            </a:r>
          </a:p>
          <a:p>
            <a:pPr marL="108000">
              <a:buFont typeface="Wingdings" panose="05000000000000000000" pitchFamily="2" charset="2"/>
              <a:buChar char="v"/>
              <a:tabLst>
                <a:tab pos="360000" algn="l"/>
              </a:tabLst>
            </a:pPr>
            <a:r>
              <a:rPr lang="fr-FR" sz="1400" dirty="0"/>
              <a:t>	Faire baisser les manifestations agressives qui peuvent être importantes dans un groupe de moyens.</a:t>
            </a:r>
          </a:p>
          <a:p>
            <a:pPr marL="108000">
              <a:buFont typeface="Wingdings" panose="05000000000000000000" pitchFamily="2" charset="2"/>
              <a:buChar char="v"/>
              <a:tabLst>
                <a:tab pos="360000" algn="l"/>
              </a:tabLst>
            </a:pPr>
            <a:r>
              <a:rPr lang="fr-FR" sz="1400" dirty="0"/>
              <a:t>	Beaucoup plus de respect de l’autre. Ils se montrent plus tolérants et plus coopératifs, ce qui conduit à une meilleure confiance en soi</a:t>
            </a:r>
            <a:r>
              <a:rPr lang="fr-FR" sz="1400" dirty="0" smtClean="0"/>
              <a:t>.</a:t>
            </a:r>
            <a:endParaRPr lang="fr-FR" sz="1400" dirty="0"/>
          </a:p>
          <a:p>
            <a:pPr marL="108000">
              <a:buFont typeface="Wingdings" panose="05000000000000000000" pitchFamily="2" charset="2"/>
              <a:buChar char="v"/>
              <a:tabLst>
                <a:tab pos="360000" algn="l"/>
              </a:tabLst>
            </a:pPr>
            <a:r>
              <a:rPr lang="fr-FR" sz="1400" dirty="0"/>
              <a:t>	Aide à la socialisation et à l’autonomie : respect du grand pour le petit (ex : les plus grands vont patienter quand le bébé prend son biberon)</a:t>
            </a:r>
          </a:p>
          <a:p>
            <a:pPr marL="108000">
              <a:buFont typeface="Wingdings" panose="05000000000000000000" pitchFamily="2" charset="2"/>
              <a:buChar char="v"/>
              <a:tabLst>
                <a:tab pos="360000" algn="l"/>
              </a:tabLst>
            </a:pPr>
            <a:r>
              <a:rPr lang="fr-FR" sz="1400" dirty="0"/>
              <a:t>	Il n’y a pas d’esprit de compétition, chacun va à son rythme : le cadet d’une famille peut faire l’expérience d’être l’aîné du groupe, se sentir valorisé par ses connaissances. Sa joie de partager et montrer son savoir aux plus petits est évidente.</a:t>
            </a:r>
          </a:p>
          <a:p>
            <a:pPr marL="108000">
              <a:buFont typeface="Wingdings" panose="05000000000000000000" pitchFamily="2" charset="2"/>
              <a:buChar char="v"/>
              <a:tabLst>
                <a:tab pos="360000" algn="l"/>
              </a:tabLst>
            </a:pPr>
            <a:r>
              <a:rPr lang="fr-FR" sz="1400" dirty="0"/>
              <a:t>	Respecter le rythme de l’enfant : le personnel peut mieux répartir ses taches dans la journée quand les besoins sont étendus dans le temps. (ex : quand bébé dort, la professionnelle peut faire une activité avec les grands en petit groupe et dans le calme et quand les grands dorment, la professionnelle est disponible pour le bébé.</a:t>
            </a:r>
          </a:p>
        </p:txBody>
      </p:sp>
    </p:spTree>
    <p:extLst>
      <p:ext uri="{BB962C8B-B14F-4D97-AF65-F5344CB8AC3E}">
        <p14:creationId xmlns:p14="http://schemas.microsoft.com/office/powerpoint/2010/main" val="1042889932"/>
      </p:ext>
    </p:extLst>
  </p:cSld>
  <p:clrMapOvr>
    <a:masterClrMapping/>
  </p:clrMapOvr>
  <mc:AlternateContent xmlns:mc="http://schemas.openxmlformats.org/markup-compatibility/2006">
    <mc:Choice xmlns:p14="http://schemas.microsoft.com/office/powerpoint/2010/main" Requires="p14">
      <p:transition spd="slow" p14:dur="2000" advTm="61152"/>
    </mc:Choice>
    <mc:Fallback>
      <p:transition spd="slow" advTm="61152"/>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dirty="0" smtClean="0"/>
              <a:t>2020/2021</a:t>
            </a:r>
            <a:endParaRPr lang="fr-FR" dirty="0"/>
          </a:p>
        </p:txBody>
      </p:sp>
      <p:sp>
        <p:nvSpPr>
          <p:cNvPr id="3" name="Espace réservé du pied de page 2"/>
          <p:cNvSpPr>
            <a:spLocks noGrp="1"/>
          </p:cNvSpPr>
          <p:nvPr>
            <p:ph type="ftr" sz="quarter" idx="11"/>
          </p:nvPr>
        </p:nvSpPr>
        <p:spPr/>
        <p:txBody>
          <a:bodyPr/>
          <a:lstStyle/>
          <a:p>
            <a:r>
              <a:rPr lang="fr-FR" smtClean="0"/>
              <a:t>Association LES LUTINS DU VEXIN</a:t>
            </a:r>
            <a:endParaRPr lang="fr-FR"/>
          </a:p>
        </p:txBody>
      </p:sp>
      <p:sp>
        <p:nvSpPr>
          <p:cNvPr id="4" name="Espace réservé du numéro de diapositive 3"/>
          <p:cNvSpPr>
            <a:spLocks noGrp="1"/>
          </p:cNvSpPr>
          <p:nvPr>
            <p:ph type="sldNum" sz="quarter" idx="12"/>
          </p:nvPr>
        </p:nvSpPr>
        <p:spPr/>
        <p:txBody>
          <a:bodyPr/>
          <a:lstStyle/>
          <a:p>
            <a:fld id="{53982DE3-974A-407A-919D-06EC047FE0B7}" type="slidenum">
              <a:rPr lang="fr-FR" smtClean="0"/>
              <a:t>4</a:t>
            </a:fld>
            <a:endParaRPr lang="fr-FR"/>
          </a:p>
        </p:txBody>
      </p:sp>
      <p:grpSp>
        <p:nvGrpSpPr>
          <p:cNvPr id="12" name="Groupe 11"/>
          <p:cNvGrpSpPr/>
          <p:nvPr/>
        </p:nvGrpSpPr>
        <p:grpSpPr>
          <a:xfrm>
            <a:off x="532284" y="5001948"/>
            <a:ext cx="3649767" cy="982663"/>
            <a:chOff x="518319" y="4605920"/>
            <a:chExt cx="3649767" cy="982663"/>
          </a:xfrm>
        </p:grpSpPr>
        <p:pic>
          <p:nvPicPr>
            <p:cNvPr id="3077" name="Image 3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7999" y="4799627"/>
              <a:ext cx="700087" cy="700088"/>
            </a:xfrm>
            <a:prstGeom prst="rect">
              <a:avLst/>
            </a:prstGeom>
            <a:noFill/>
            <a:extLst>
              <a:ext uri="{909E8E84-426E-40DD-AFC4-6F175D3DCCD1}">
                <a14:hiddenFill xmlns:a14="http://schemas.microsoft.com/office/drawing/2010/main">
                  <a:solidFill>
                    <a:srgbClr val="FFFFFF"/>
                  </a:solidFill>
                </a14:hiddenFill>
              </a:ext>
            </a:extLst>
          </p:spPr>
        </p:pic>
        <p:pic>
          <p:nvPicPr>
            <p:cNvPr id="3074" name="Image 3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319" y="4783199"/>
              <a:ext cx="639762" cy="636588"/>
            </a:xfrm>
            <a:prstGeom prst="rect">
              <a:avLst/>
            </a:prstGeom>
            <a:noFill/>
            <a:extLst>
              <a:ext uri="{909E8E84-426E-40DD-AFC4-6F175D3DCCD1}">
                <a14:hiddenFill xmlns:a14="http://schemas.microsoft.com/office/drawing/2010/main">
                  <a:solidFill>
                    <a:srgbClr val="FFFFFF"/>
                  </a:solidFill>
                </a14:hiddenFill>
              </a:ext>
            </a:extLst>
          </p:spPr>
        </p:pic>
        <p:pic>
          <p:nvPicPr>
            <p:cNvPr id="3076" name="Image 4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5737" y="4724462"/>
              <a:ext cx="754063" cy="754062"/>
            </a:xfrm>
            <a:prstGeom prst="rect">
              <a:avLst/>
            </a:prstGeom>
            <a:noFill/>
            <a:extLst>
              <a:ext uri="{909E8E84-426E-40DD-AFC4-6F175D3DCCD1}">
                <a14:hiddenFill xmlns:a14="http://schemas.microsoft.com/office/drawing/2010/main">
                  <a:solidFill>
                    <a:srgbClr val="FFFFFF"/>
                  </a:solidFill>
                </a14:hiddenFill>
              </a:ext>
            </a:extLst>
          </p:spPr>
        </p:pic>
        <p:pic>
          <p:nvPicPr>
            <p:cNvPr id="3075" name="Imag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47568" y="4605920"/>
              <a:ext cx="982663" cy="982663"/>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Rectangle 6"/>
          <p:cNvSpPr>
            <a:spLocks noChangeArrowheads="1"/>
          </p:cNvSpPr>
          <p:nvPr/>
        </p:nvSpPr>
        <p:spPr bwMode="auto">
          <a:xfrm>
            <a:off x="532284" y="967818"/>
            <a:ext cx="5223861"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200" b="0" i="0" u="sng" strike="noStrike" cap="none" normalizeH="0" baseline="0" dirty="0" smtClean="0">
              <a:ln>
                <a:noFill/>
              </a:ln>
              <a:solidFill>
                <a:srgbClr val="A53010"/>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0" i="0" u="sng" strike="noStrike" cap="none" normalizeH="0" baseline="0" dirty="0" smtClean="0">
                <a:ln>
                  <a:noFill/>
                </a:ln>
                <a:solidFill>
                  <a:srgbClr val="A53010"/>
                </a:solidFill>
                <a:effectLst/>
                <a:latin typeface="Century Gothic" panose="020B0502020202020204" pitchFamily="34" charset="0"/>
                <a:ea typeface="Century Gothic" panose="020B0502020202020204" pitchFamily="34" charset="0"/>
                <a:cs typeface="Times New Roman" panose="02020603050405020304" pitchFamily="18" charset="0"/>
              </a:rPr>
              <a:t>REGLES DE VIE</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Horaires d’ouverture :</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Du lundi au vendredi</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De 7h30 à 18h30</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Accueil des familles jusqu’à 9h30</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Pas d’accueil sur les temps de repas et goûter, sauf cas exceptionnel. </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ED6D4A"/>
                </a:solidFill>
                <a:effectLst/>
                <a:latin typeface="Century Gothic" panose="020B0502020202020204" pitchFamily="34" charset="0"/>
                <a:ea typeface="Century Gothic" panose="020B0502020202020204" pitchFamily="34" charset="0"/>
                <a:cs typeface="Times New Roman" panose="02020603050405020304" pitchFamily="18" charset="0"/>
              </a:rPr>
              <a:t>IL EST IMPERATIF DE RESPECTER LES HORAIRES D’OUVERTURE ET DE FERMETURE DE L’ETABLISSEMENT, AINSI QUE VOS HORAIRES DE CONTRAT.</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Les parents ont le choix d’apporter la marque de lait maternisé que consomme leur enfant à la maison ou le lait maternel. Dans ce cas, les modalités de recueil du lait et de son transport doivent s’effectuer selon les dispositions convenues avec la crèche. Les biberons préparés à la maison ne sont pas acceptés. </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Pour fêter les anniversaires, les parents peuvent apporter un gâteau industriel, par souci de traçabilité.</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Élaborés par une société de restauration collective, les repas sont équilibrés et répondent aux besoins des enfants.</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Les parents peuvent circuler dans l’établissement tout en étant attentifs à ne pas perturber le bon fonctionnement de la crèche et à respecter les règles d’hygiène et de sécurité. Les parents doivent veiller sur la fratrie dont ils ont la responsabilité. </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8"/>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a:r>
            <a:br>
              <a:rPr kumimoji="0" lang="fr-FR" altLang="fr-FR" sz="1100" b="0" i="0" u="none" strike="noStrike" cap="none" normalizeH="0" baseline="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b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pic>
        <p:nvPicPr>
          <p:cNvPr id="3082" name="Image 5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30867" y="2671465"/>
            <a:ext cx="2362200" cy="1905000"/>
          </a:xfrm>
          <a:prstGeom prst="rect">
            <a:avLst/>
          </a:prstGeom>
          <a:noFill/>
          <a:extLst>
            <a:ext uri="{909E8E84-426E-40DD-AFC4-6F175D3DCCD1}">
              <a14:hiddenFill xmlns:a14="http://schemas.microsoft.com/office/drawing/2010/main">
                <a:solidFill>
                  <a:srgbClr val="FFFFFF"/>
                </a:solidFill>
              </a14:hiddenFill>
            </a:ext>
          </a:extLst>
        </p:spPr>
      </p:pic>
      <p:sp>
        <p:nvSpPr>
          <p:cNvPr id="8" name="Zone de texte 51"/>
          <p:cNvSpPr txBox="1">
            <a:spLocks noChangeArrowheads="1"/>
          </p:cNvSpPr>
          <p:nvPr/>
        </p:nvSpPr>
        <p:spPr bwMode="auto">
          <a:xfrm>
            <a:off x="-2982490" y="5798045"/>
            <a:ext cx="715962" cy="31273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Page 8</a:t>
            </a: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
        <p:nvSpPr>
          <p:cNvPr id="9" name="Rectangle 11"/>
          <p:cNvSpPr>
            <a:spLocks noChangeArrowheads="1"/>
          </p:cNvSpPr>
          <p:nvPr/>
        </p:nvSpPr>
        <p:spPr bwMode="auto">
          <a:xfrm>
            <a:off x="6241409" y="873982"/>
            <a:ext cx="4941116" cy="20312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7B230C"/>
                </a:solidFill>
                <a:effectLst/>
                <a:latin typeface="Century Gothic" panose="020B0502020202020204" pitchFamily="34" charset="0"/>
                <a:ea typeface="Times New Roman" panose="02020603050405020304" pitchFamily="18" charset="0"/>
                <a:cs typeface="Times New Roman" panose="02020603050405020304" pitchFamily="18" charset="0"/>
              </a:rPr>
              <a:t>LES INTERVENANTS</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Le médecin référent de la crèche :</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4A856D"/>
                </a:solidFill>
                <a:effectLst/>
                <a:latin typeface="Century Gothic" panose="020B0502020202020204" pitchFamily="34" charset="0"/>
                <a:ea typeface="Century Gothic" panose="020B0502020202020204" pitchFamily="34" charset="0"/>
                <a:cs typeface="Times New Roman" panose="02020603050405020304" pitchFamily="18" charset="0"/>
              </a:rPr>
              <a:t>Valérie David</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La conteuse:</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4A856D"/>
                </a:solidFill>
                <a:effectLst/>
                <a:latin typeface="Century Gothic" panose="020B0502020202020204" pitchFamily="34" charset="0"/>
                <a:ea typeface="Century Gothic" panose="020B0502020202020204" pitchFamily="34" charset="0"/>
                <a:cs typeface="Times New Roman" panose="02020603050405020304" pitchFamily="18" charset="0"/>
              </a:rPr>
              <a:t>Joëlle</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Selon les différents projets culturels et éducatifs mis en place, d’autres professionnels de la petite enfance peuvent intervenir dans notre structure, vous en serez toujours informés.</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Nous accueillons également des stagiaires tout au long de l’année.</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10" name="Rectangle 12"/>
          <p:cNvSpPr>
            <a:spLocks noChangeArrowheads="1"/>
          </p:cNvSpPr>
          <p:nvPr/>
        </p:nvSpPr>
        <p:spPr bwMode="auto">
          <a:xfrm>
            <a:off x="6467912" y="4251820"/>
            <a:ext cx="4446165" cy="677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7B230C"/>
                </a:solidFill>
                <a:effectLst/>
                <a:latin typeface="Century Gothic" panose="020B0502020202020204" pitchFamily="34" charset="0"/>
                <a:ea typeface="Times New Roman" panose="02020603050405020304" pitchFamily="18" charset="0"/>
                <a:cs typeface="Times New Roman" panose="02020603050405020304" pitchFamily="18" charset="0"/>
              </a:rPr>
              <a:t>ENVIRONNEMENT – SORTIES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11" name="Rectangle 14"/>
          <p:cNvSpPr>
            <a:spLocks noChangeArrowheads="1"/>
          </p:cNvSpPr>
          <p:nvPr/>
        </p:nvSpPr>
        <p:spPr bwMode="auto">
          <a:xfrm>
            <a:off x="6467912" y="4342670"/>
            <a:ext cx="5444455"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100" dirty="0">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Nous avons la chance d’être implantés dans un environnement naturel et protégé. Les sorties à l’extérieur sont largement favorisées, dans le jardin de la crèche, les cours qui l’entourent, mais aussi au gymnase, à la salle polyvalente, au poulailler ou au centre de loisirs « La Ronde » pour les plus grands.</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pic>
        <p:nvPicPr>
          <p:cNvPr id="5" name="Image 4"/>
          <p:cNvPicPr>
            <a:picLocks noChangeAspect="1"/>
          </p:cNvPicPr>
          <p:nvPr/>
        </p:nvPicPr>
        <p:blipFill>
          <a:blip r:embed="rId7"/>
          <a:stretch>
            <a:fillRect/>
          </a:stretch>
        </p:blipFill>
        <p:spPr>
          <a:xfrm>
            <a:off x="2604951" y="170759"/>
            <a:ext cx="1952898" cy="1819529"/>
          </a:xfrm>
          <a:prstGeom prst="rect">
            <a:avLst/>
          </a:prstGeom>
        </p:spPr>
      </p:pic>
    </p:spTree>
    <p:extLst>
      <p:ext uri="{BB962C8B-B14F-4D97-AF65-F5344CB8AC3E}">
        <p14:creationId xmlns:p14="http://schemas.microsoft.com/office/powerpoint/2010/main" val="3005310932"/>
      </p:ext>
    </p:extLst>
  </p:cSld>
  <p:clrMapOvr>
    <a:masterClrMapping/>
  </p:clrMapOvr>
  <mc:AlternateContent xmlns:mc="http://schemas.openxmlformats.org/markup-compatibility/2006">
    <mc:Choice xmlns:p14="http://schemas.microsoft.com/office/powerpoint/2010/main" Requires="p14">
      <p:transition spd="slow" p14:dur="2000" advTm="51215"/>
    </mc:Choice>
    <mc:Fallback>
      <p:transition spd="slow" advTm="51215"/>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dirty="0" smtClean="0"/>
              <a:t>2020/2021</a:t>
            </a:r>
            <a:endParaRPr lang="fr-FR" dirty="0"/>
          </a:p>
        </p:txBody>
      </p:sp>
      <p:sp>
        <p:nvSpPr>
          <p:cNvPr id="3" name="Espace réservé du pied de page 2"/>
          <p:cNvSpPr>
            <a:spLocks noGrp="1"/>
          </p:cNvSpPr>
          <p:nvPr>
            <p:ph type="ftr" sz="quarter" idx="11"/>
          </p:nvPr>
        </p:nvSpPr>
        <p:spPr/>
        <p:txBody>
          <a:bodyPr/>
          <a:lstStyle/>
          <a:p>
            <a:r>
              <a:rPr lang="fr-FR" smtClean="0"/>
              <a:t>Association LES LUTINS DU VEXIN</a:t>
            </a:r>
            <a:endParaRPr lang="fr-FR"/>
          </a:p>
        </p:txBody>
      </p:sp>
      <p:sp>
        <p:nvSpPr>
          <p:cNvPr id="4" name="Espace réservé du numéro de diapositive 3"/>
          <p:cNvSpPr>
            <a:spLocks noGrp="1"/>
          </p:cNvSpPr>
          <p:nvPr>
            <p:ph type="sldNum" sz="quarter" idx="12"/>
          </p:nvPr>
        </p:nvSpPr>
        <p:spPr/>
        <p:txBody>
          <a:bodyPr/>
          <a:lstStyle/>
          <a:p>
            <a:fld id="{53982DE3-974A-407A-919D-06EC047FE0B7}" type="slidenum">
              <a:rPr lang="fr-FR" smtClean="0"/>
              <a:t>5</a:t>
            </a:fld>
            <a:endParaRPr lang="fr-FR"/>
          </a:p>
        </p:txBody>
      </p:sp>
      <p:grpSp>
        <p:nvGrpSpPr>
          <p:cNvPr id="5" name="Groupe 4"/>
          <p:cNvGrpSpPr/>
          <p:nvPr/>
        </p:nvGrpSpPr>
        <p:grpSpPr>
          <a:xfrm>
            <a:off x="6944497" y="1007744"/>
            <a:ext cx="4699839" cy="5348606"/>
            <a:chOff x="112880" y="-81845"/>
            <a:chExt cx="4450080" cy="4703375"/>
          </a:xfrm>
        </p:grpSpPr>
        <p:sp>
          <p:nvSpPr>
            <p:cNvPr id="6" name="Bulle narrative : ronde 29"/>
            <p:cNvSpPr/>
            <p:nvPr/>
          </p:nvSpPr>
          <p:spPr>
            <a:xfrm>
              <a:off x="112880" y="-81845"/>
              <a:ext cx="4450080" cy="4438650"/>
            </a:xfrm>
            <a:prstGeom prst="wedgeEllipseCallout">
              <a:avLst/>
            </a:prstGeom>
            <a:solidFill>
              <a:srgbClr val="6AAC91"/>
            </a:solidFill>
            <a:ln w="15875" cap="rnd" cmpd="sng" algn="ctr">
              <a:solidFill>
                <a:srgbClr val="A53010">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1100" b="0" i="0" u="none" strike="noStrike" kern="0" cap="none" spc="0" normalizeH="0" baseline="0" noProof="0">
                  <a:ln>
                    <a:noFill/>
                  </a:ln>
                  <a:solidFill>
                    <a:sysClr val="window" lastClr="FFFFFF"/>
                  </a:solidFill>
                  <a:effectLst/>
                  <a:uLnTx/>
                  <a:uFillTx/>
                  <a:latin typeface="Century Gothic" panose="020B0502020202020204"/>
                  <a:ea typeface="Century Gothic" panose="020B0502020202020204" pitchFamily="34" charset="0"/>
                  <a:cs typeface="Times New Roman" panose="02020603050405020304" pitchFamily="18" charset="0"/>
                </a:rPr>
                <a:t> </a:t>
              </a:r>
            </a:p>
          </p:txBody>
        </p:sp>
        <p:sp>
          <p:nvSpPr>
            <p:cNvPr id="7" name="Zone de texte 30"/>
            <p:cNvSpPr txBox="1"/>
            <p:nvPr/>
          </p:nvSpPr>
          <p:spPr>
            <a:xfrm>
              <a:off x="204838" y="244325"/>
              <a:ext cx="4245242" cy="437720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defTabSz="914400" eaLnBrk="1" fontAlgn="auto" latinLnBrk="0" hangingPunct="1">
                <a:lnSpc>
                  <a:spcPct val="107000"/>
                </a:lnSpc>
                <a:spcBef>
                  <a:spcPts val="0"/>
                </a:spcBef>
                <a:spcAft>
                  <a:spcPts val="800"/>
                </a:spcAft>
                <a:buClrTx/>
                <a:buSzTx/>
                <a:buFontTx/>
                <a:buNone/>
                <a:tabLst/>
                <a:defRPr/>
              </a:pPr>
              <a:r>
                <a:rPr kumimoji="0" lang="fr-FR" sz="1100" b="0" i="0" u="none"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                                  </a:t>
              </a:r>
              <a:r>
                <a:rPr kumimoji="0" lang="fr-FR" sz="1100" b="1" i="0" u="none"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EN CAS DE MALADIE </a:t>
              </a:r>
              <a:endParaRPr kumimoji="0" lang="fr-FR" sz="1100" b="0" i="0" u="none"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defTabSz="914400" eaLnBrk="1" fontAlgn="auto" latinLnBrk="0" hangingPunct="1">
                <a:lnSpc>
                  <a:spcPct val="107000"/>
                </a:lnSpc>
                <a:spcBef>
                  <a:spcPts val="0"/>
                </a:spcBef>
                <a:spcAft>
                  <a:spcPts val="0"/>
                </a:spcAft>
                <a:buClrTx/>
                <a:buSzTx/>
                <a:buFontTx/>
                <a:buNone/>
                <a:tabLst/>
                <a:defRPr/>
              </a:pPr>
              <a:r>
                <a:rPr kumimoji="0" lang="fr-FR" sz="1100" b="0" i="0" u="none"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            </a:t>
              </a:r>
            </a:p>
            <a:p>
              <a:pPr marL="449580" marR="0" lvl="0" indent="0" defTabSz="914400" eaLnBrk="1" fontAlgn="auto" latinLnBrk="0" hangingPunct="1">
                <a:lnSpc>
                  <a:spcPct val="107000"/>
                </a:lnSpc>
                <a:spcBef>
                  <a:spcPts val="600"/>
                </a:spcBef>
                <a:spcAft>
                  <a:spcPts val="0"/>
                </a:spcAft>
                <a:buClrTx/>
                <a:buSzTx/>
                <a:buFontTx/>
                <a:buNone/>
                <a:tabLst/>
                <a:defRPr/>
              </a:pPr>
              <a:r>
                <a:rPr kumimoji="0" lang="fr-FR" sz="1100" b="0" i="0" u="none"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 - Le traitement peut être administré à la crèche </a:t>
              </a:r>
              <a:r>
                <a:rPr kumimoji="0" lang="fr-FR" sz="1100" b="0" i="0" u="none" strike="noStrike" kern="0" cap="none" spc="0" normalizeH="0" baseline="0" noProof="0" dirty="0" smtClean="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 </a:t>
              </a:r>
              <a:r>
                <a:rPr kumimoji="0" lang="fr-FR" sz="1100" b="0" i="0" u="sng" strike="noStrike" kern="0" cap="none" spc="0" normalizeH="0" baseline="0" noProof="0" dirty="0" smtClean="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sur </a:t>
              </a:r>
              <a:r>
                <a:rPr kumimoji="0" lang="fr-FR" sz="1100" b="0" i="0" u="sng"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présentation de l’ordonnance du médecin</a:t>
              </a:r>
              <a:r>
                <a:rPr kumimoji="0" lang="fr-FR" sz="1100" b="0" i="0" u="none"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 </a:t>
              </a:r>
              <a:r>
                <a:rPr kumimoji="0" lang="fr-FR" sz="1100" b="0" i="0" u="none" strike="noStrike" kern="0" cap="none" spc="0" normalizeH="0" baseline="0" noProof="0" dirty="0" smtClean="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les</a:t>
              </a:r>
              <a:r>
                <a:rPr kumimoji="0" lang="fr-FR" sz="1100" b="0" i="0" u="none" strike="noStrike" kern="0" cap="none" spc="0" normalizeH="0" noProof="0" dirty="0" smtClean="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 </a:t>
              </a:r>
              <a:r>
                <a:rPr kumimoji="0" lang="fr-FR" sz="1100" b="0" i="0" u="none" strike="noStrike" kern="0" cap="none" spc="0" normalizeH="0" baseline="0" noProof="0" dirty="0" smtClean="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deux </a:t>
              </a:r>
              <a:r>
                <a:rPr kumimoji="0" lang="fr-FR" sz="1100" b="0" i="0" u="none"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premières prises auront été données au domicile.</a:t>
              </a:r>
            </a:p>
            <a:p>
              <a:pPr marL="351790" marR="0" lvl="0" indent="-171450" defTabSz="914400" eaLnBrk="1" fontAlgn="auto" latinLnBrk="0" hangingPunct="1">
                <a:lnSpc>
                  <a:spcPct val="107000"/>
                </a:lnSpc>
                <a:spcBef>
                  <a:spcPts val="600"/>
                </a:spcBef>
                <a:spcAft>
                  <a:spcPts val="0"/>
                </a:spcAft>
                <a:buClrTx/>
                <a:buSzTx/>
                <a:buFontTx/>
                <a:buChar char="-"/>
                <a:tabLst/>
                <a:defRPr/>
              </a:pPr>
              <a:r>
                <a:rPr kumimoji="0" lang="fr-FR" sz="1100" b="0" i="0" u="none" strike="noStrike" kern="0" cap="none" spc="0" normalizeH="0" baseline="0" noProof="0" dirty="0" smtClean="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Toute </a:t>
              </a:r>
              <a:r>
                <a:rPr kumimoji="0" lang="fr-FR" sz="1100" b="0" i="0" u="none"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prise de médicament avant l’arrivée à la crèche      </a:t>
              </a:r>
              <a:r>
                <a:rPr kumimoji="0" lang="fr-FR" sz="1100" b="0" i="0" u="none" strike="noStrike" kern="0" cap="none" spc="0" normalizeH="0" baseline="0" noProof="0" dirty="0" smtClean="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 </a:t>
              </a:r>
              <a:r>
                <a:rPr kumimoji="0" lang="fr-FR" sz="1100" b="0" i="0" u="none"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doit être signalée.</a:t>
              </a:r>
            </a:p>
            <a:p>
              <a:pPr marL="76200" marR="0" lvl="0" indent="0" defTabSz="914400" eaLnBrk="1" fontAlgn="auto" latinLnBrk="0" hangingPunct="1">
                <a:lnSpc>
                  <a:spcPct val="107000"/>
                </a:lnSpc>
                <a:spcBef>
                  <a:spcPts val="600"/>
                </a:spcBef>
                <a:spcAft>
                  <a:spcPts val="0"/>
                </a:spcAft>
                <a:buClrTx/>
                <a:buSzTx/>
                <a:buFontTx/>
                <a:buNone/>
                <a:tabLst/>
                <a:defRPr/>
              </a:pPr>
              <a:r>
                <a:rPr kumimoji="0" lang="fr-FR" sz="1100" b="0" i="0" u="none"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 Nous ne sommes pas en mesure d’accueillir les enfants ayant  une fièvre égale ou supérieure à 38,5° à leur arrivée.</a:t>
              </a:r>
            </a:p>
            <a:p>
              <a:pPr marL="0" marR="0" lvl="0" indent="0" defTabSz="914400" eaLnBrk="1" fontAlgn="auto" latinLnBrk="0" hangingPunct="1">
                <a:lnSpc>
                  <a:spcPct val="107000"/>
                </a:lnSpc>
                <a:spcBef>
                  <a:spcPts val="600"/>
                </a:spcBef>
                <a:spcAft>
                  <a:spcPts val="800"/>
                </a:spcAft>
                <a:buClrTx/>
                <a:buSzTx/>
                <a:buFontTx/>
                <a:buNone/>
                <a:tabLst/>
                <a:defRPr/>
              </a:pPr>
              <a:r>
                <a:rPr kumimoji="0" lang="fr-FR" sz="1100" b="0" i="0" u="none"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-En cas de fièvre au cours de la journée : l’équipe fait le nécessaire auprès de l’enfant, prévient les parents et leur demande de venir chercher leur enfant </a:t>
              </a:r>
              <a:r>
                <a:rPr kumimoji="0" lang="fr-FR" sz="1100" b="0" i="0" u="sng"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si besoin</a:t>
              </a:r>
              <a:r>
                <a:rPr kumimoji="0" lang="fr-FR" sz="1100" b="0" i="0" u="none"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a:t>
              </a:r>
            </a:p>
            <a:p>
              <a:pPr marL="90170" marR="0" lvl="0" indent="0" defTabSz="914400" eaLnBrk="1" fontAlgn="auto" latinLnBrk="0" hangingPunct="1">
                <a:lnSpc>
                  <a:spcPct val="107000"/>
                </a:lnSpc>
                <a:spcBef>
                  <a:spcPts val="600"/>
                </a:spcBef>
                <a:spcAft>
                  <a:spcPts val="800"/>
                </a:spcAft>
                <a:buClrTx/>
                <a:buSzTx/>
                <a:buFontTx/>
                <a:buNone/>
                <a:tabLst/>
                <a:defRPr/>
              </a:pPr>
              <a:r>
                <a:rPr kumimoji="0" lang="fr-FR" sz="1100" b="0" i="0" u="none"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 L’équipe respecte les protocoles médicaux validés par le  médecin référent de la crèche</a:t>
              </a:r>
            </a:p>
            <a:p>
              <a:pPr marL="449580" marR="0" lvl="0" indent="-179070" defTabSz="914400" eaLnBrk="1" fontAlgn="auto" latinLnBrk="0" hangingPunct="1">
                <a:lnSpc>
                  <a:spcPct val="107000"/>
                </a:lnSpc>
                <a:spcBef>
                  <a:spcPts val="600"/>
                </a:spcBef>
                <a:spcAft>
                  <a:spcPts val="800"/>
                </a:spcAft>
                <a:buClrTx/>
                <a:buSzTx/>
                <a:buFontTx/>
                <a:buChar char="-"/>
                <a:tabLst/>
                <a:defRPr/>
              </a:pPr>
              <a:r>
                <a:rPr kumimoji="0" lang="fr-FR" sz="1100" b="0" i="0" u="none" strike="noStrike" kern="0" cap="none" spc="0" normalizeH="0" baseline="0" noProof="0" dirty="0" smtClean="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Un </a:t>
              </a:r>
              <a:r>
                <a:rPr kumimoji="0" lang="fr-FR" sz="1100" b="0" i="0" u="none"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Protocole d’Accueil Individualisé est rédigé et        approuvé par le médecin traitant et le médecin         référent de la crèche, en cas de maladie </a:t>
              </a:r>
              <a:r>
                <a:rPr kumimoji="0" lang="fr-FR" sz="1100" b="0" i="0" u="none" strike="noStrike" kern="0" cap="none" spc="0" normalizeH="0" baseline="0" noProof="0" dirty="0" smtClean="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chronique        	ou </a:t>
              </a:r>
              <a:r>
                <a:rPr kumimoji="0" lang="fr-FR" sz="1100" b="0" i="0" u="none" strike="noStrike" kern="0" cap="none" spc="0" normalizeH="0" baseline="0" noProof="0" dirty="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de régime alimentaire.</a:t>
              </a:r>
            </a:p>
          </p:txBody>
        </p:sp>
      </p:grpSp>
      <p:sp>
        <p:nvSpPr>
          <p:cNvPr id="8" name="Forme automatique 2"/>
          <p:cNvSpPr>
            <a:spLocks noChangeArrowheads="1"/>
          </p:cNvSpPr>
          <p:nvPr/>
        </p:nvSpPr>
        <p:spPr bwMode="auto">
          <a:xfrm rot="5400000">
            <a:off x="1951261" y="-657733"/>
            <a:ext cx="1979295" cy="3900170"/>
          </a:xfrm>
          <a:prstGeom prst="roundRect">
            <a:avLst>
              <a:gd name="adj" fmla="val 13032"/>
            </a:avLst>
          </a:prstGeom>
          <a:solidFill>
            <a:schemeClr val="accent2">
              <a:lumMod val="40000"/>
              <a:lumOff val="60000"/>
            </a:schemeClr>
          </a:solidFill>
        </p:spPr>
        <p:txBody>
          <a:bodyPr rot="0" vert="horz" wrap="square" lIns="91440" tIns="45720" rIns="91440" bIns="45720" anchor="ctr" anchorCtr="0" upright="1">
            <a:noAutofit/>
          </a:bodyPr>
          <a:lstStyle/>
          <a:p>
            <a:pPr algn="ctr">
              <a:lnSpc>
                <a:spcPct val="107000"/>
              </a:lnSpc>
              <a:spcAft>
                <a:spcPts val="800"/>
              </a:spcAft>
            </a:pPr>
            <a:r>
              <a:rPr lang="fr-FR" sz="1200" b="1" dirty="0">
                <a:solidFill>
                  <a:srgbClr val="A53010"/>
                </a:solidFill>
                <a:effectLst/>
                <a:latin typeface="Century Gothic" panose="020B0502020202020204" pitchFamily="34" charset="0"/>
                <a:ea typeface="Century Gothic" panose="020B0502020202020204" pitchFamily="34" charset="0"/>
                <a:cs typeface="Times New Roman" panose="02020603050405020304" pitchFamily="18" charset="0"/>
              </a:rPr>
              <a:t>La période de familiarisation </a:t>
            </a:r>
            <a:endParaRPr lang="fr-FR" sz="1100" dirty="0">
              <a:effectLst/>
              <a:latin typeface="Century Gothic" panose="020B0502020202020204" pitchFamily="34" charset="0"/>
              <a:ea typeface="Century Gothic" panose="020B0502020202020204" pitchFamily="34" charset="0"/>
              <a:cs typeface="Times New Roman" panose="02020603050405020304" pitchFamily="18" charset="0"/>
            </a:endParaRPr>
          </a:p>
          <a:p>
            <a:pPr algn="ctr">
              <a:lnSpc>
                <a:spcPct val="107000"/>
              </a:lnSpc>
              <a:spcAft>
                <a:spcPts val="800"/>
              </a:spcAft>
            </a:pPr>
            <a:r>
              <a:rPr lang="fr-FR" sz="1100" dirty="0">
                <a:effectLst/>
                <a:latin typeface="Century Gothic" panose="020B0502020202020204" pitchFamily="34" charset="0"/>
                <a:ea typeface="Century Gothic" panose="020B0502020202020204" pitchFamily="34" charset="0"/>
                <a:cs typeface="Times New Roman" panose="02020603050405020304" pitchFamily="18" charset="0"/>
              </a:rPr>
              <a:t>Elle permet à l’enfant et sa famille de découvrir un nouvel environnement et de faire connaissance avec les professionnels. Elle favorise la séparation de manière progressive sur environ deux semaines ou plus si besoin. Elle nécessite votre collaboration et votre disponibilité.</a:t>
            </a:r>
          </a:p>
        </p:txBody>
      </p:sp>
      <p:sp>
        <p:nvSpPr>
          <p:cNvPr id="9" name="Forme automatique 2"/>
          <p:cNvSpPr>
            <a:spLocks noChangeArrowheads="1"/>
          </p:cNvSpPr>
          <p:nvPr/>
        </p:nvSpPr>
        <p:spPr bwMode="auto">
          <a:xfrm rot="5400000">
            <a:off x="1417732" y="2401381"/>
            <a:ext cx="2865120" cy="4762500"/>
          </a:xfrm>
          <a:prstGeom prst="roundRect">
            <a:avLst>
              <a:gd name="adj" fmla="val 13032"/>
            </a:avLst>
          </a:prstGeom>
          <a:solidFill>
            <a:srgbClr val="6AAC91">
              <a:lumMod val="40000"/>
              <a:lumOff val="60000"/>
            </a:srgbClr>
          </a:solidFill>
        </p:spPr>
        <p:txBody>
          <a:bodyPr rot="0" vert="horz" wrap="square" lIns="91440" tIns="45720" rIns="91440" bIns="45720" anchor="ctr" anchorCtr="0" upright="1">
            <a:noAutofit/>
          </a:bodyPr>
          <a:lstStyle/>
          <a:p>
            <a:pPr marL="0" marR="0" lvl="0" indent="0" algn="ctr" defTabSz="914400" eaLnBrk="1" fontAlgn="auto" latinLnBrk="0" hangingPunct="1">
              <a:lnSpc>
                <a:spcPct val="107000"/>
              </a:lnSpc>
              <a:spcBef>
                <a:spcPts val="0"/>
              </a:spcBef>
              <a:spcAft>
                <a:spcPts val="800"/>
              </a:spcAft>
              <a:buClrTx/>
              <a:buSzTx/>
              <a:buFontTx/>
              <a:buNone/>
              <a:tabLst/>
              <a:defRPr/>
            </a:pPr>
            <a:r>
              <a:rPr kumimoji="0" lang="fr-FR" sz="1200" b="1" i="0" u="none" strike="noStrike" kern="0" cap="none" spc="0" normalizeH="0" baseline="0" noProof="0">
                <a:ln>
                  <a:noFill/>
                </a:ln>
                <a:solidFill>
                  <a:srgbClr val="325949"/>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L’accueil quotidien</a:t>
            </a:r>
            <a:endParaRPr kumimoji="0" lang="fr-FR" sz="1100" b="0" i="0" u="none" strike="noStrike" kern="0" cap="none" spc="0" normalizeH="0" baseline="0" noProof="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ctr" defTabSz="914400" eaLnBrk="1" fontAlgn="auto" latinLnBrk="0" hangingPunct="1">
              <a:lnSpc>
                <a:spcPct val="107000"/>
              </a:lnSpc>
              <a:spcBef>
                <a:spcPts val="0"/>
              </a:spcBef>
              <a:spcAft>
                <a:spcPts val="800"/>
              </a:spcAft>
              <a:buClrTx/>
              <a:buSzTx/>
              <a:buFontTx/>
              <a:buNone/>
              <a:tabLst/>
              <a:defRPr/>
            </a:pPr>
            <a:r>
              <a:rPr kumimoji="0" lang="fr-FR" sz="1100" b="0" i="0" u="none" strike="noStrike" kern="0" cap="none" spc="0" normalizeH="0" baseline="0" noProof="0">
                <a:ln>
                  <a:noFill/>
                </a:ln>
                <a:solidFill>
                  <a:sysClr val="windowText" lastClr="000000"/>
                </a:solidFill>
                <a:effectLst/>
                <a:uLnTx/>
                <a:uFillTx/>
                <a:latin typeface="Century Gothic" panose="020B0502020202020204" pitchFamily="34" charset="0"/>
                <a:ea typeface="Century Gothic" panose="020B0502020202020204" pitchFamily="34" charset="0"/>
                <a:cs typeface="Times New Roman" panose="02020603050405020304" pitchFamily="18" charset="0"/>
              </a:rPr>
              <a:t>Pensez chaque matin et soir au doudou et à la tétine pour favoriser la transition avec la maison. Pour assurer une continuité éducative, les transmissions d’informations quotidiennes sont nécessaires pour accueillir votre enfant dans les meilleures conditions : son sommeil, ses repas, sa santé (état de votre enfant, administration de médicaments), sa soirée ou son week-end… Pensez à nous informer de l’heure de départ et l’identité de la personne qui viendra chercher votre enfant (âgée de plus de 18 ans). Ses coordonnées doivent figurer dans votre dossier et la personne doit présenter une pièce d’identité.</a:t>
            </a:r>
          </a:p>
        </p:txBody>
      </p:sp>
      <p:sp>
        <p:nvSpPr>
          <p:cNvPr id="10" name="Rectangle 9"/>
          <p:cNvSpPr/>
          <p:nvPr/>
        </p:nvSpPr>
        <p:spPr>
          <a:xfrm>
            <a:off x="172994" y="2352579"/>
            <a:ext cx="5535828" cy="882806"/>
          </a:xfrm>
          <a:prstGeom prst="rect">
            <a:avLst/>
          </a:prstGeom>
        </p:spPr>
        <p:txBody>
          <a:bodyPr wrap="square">
            <a:spAutoFit/>
          </a:bodyPr>
          <a:lstStyle/>
          <a:p>
            <a:pPr algn="ctr">
              <a:lnSpc>
                <a:spcPct val="107000"/>
              </a:lnSpc>
              <a:spcAft>
                <a:spcPts val="800"/>
              </a:spcAft>
            </a:pPr>
            <a:r>
              <a:rPr lang="fr-FR" sz="1200" dirty="0">
                <a:solidFill>
                  <a:srgbClr val="A53010"/>
                </a:solidFill>
                <a:latin typeface="Century Gothic" panose="020B0502020202020204" pitchFamily="34" charset="0"/>
                <a:ea typeface="Century Gothic" panose="020B0502020202020204" pitchFamily="34" charset="0"/>
                <a:cs typeface="Times New Roman" panose="02020603050405020304" pitchFamily="18" charset="0"/>
              </a:rPr>
              <a:t>Le respect des besoins fondamentaux et du rythme de l’enfant étant notre priorité, la journée varie selon chaque enfant. Tous les éléments de la journée de votre enfant vous seront rapportés lors des transmissions du soir.</a:t>
            </a:r>
            <a:endParaRPr lang="fr-FR" sz="1200" dirty="0">
              <a:effectLst/>
              <a:latin typeface="Century Gothic" panose="020B0502020202020204" pitchFamily="34" charset="0"/>
              <a:ea typeface="Century Gothic" panose="020B0502020202020204" pitchFamily="34" charset="0"/>
              <a:cs typeface="Times New Roman" panose="02020603050405020304" pitchFamily="18" charset="0"/>
            </a:endParaRPr>
          </a:p>
        </p:txBody>
      </p:sp>
      <p:sp>
        <p:nvSpPr>
          <p:cNvPr id="11" name="Rectangle 10"/>
          <p:cNvSpPr/>
          <p:nvPr/>
        </p:nvSpPr>
        <p:spPr>
          <a:xfrm>
            <a:off x="6021859" y="314492"/>
            <a:ext cx="6096000" cy="472373"/>
          </a:xfrm>
          <a:prstGeom prst="rect">
            <a:avLst/>
          </a:prstGeom>
        </p:spPr>
        <p:txBody>
          <a:bodyPr>
            <a:spAutoFit/>
          </a:bodyPr>
          <a:lstStyle/>
          <a:p>
            <a:pPr algn="ctr">
              <a:lnSpc>
                <a:spcPct val="107000"/>
              </a:lnSpc>
              <a:spcAft>
                <a:spcPts val="800"/>
              </a:spcAft>
            </a:pPr>
            <a:r>
              <a:rPr lang="fr-FR" sz="1200" dirty="0">
                <a:solidFill>
                  <a:srgbClr val="A53010"/>
                </a:solidFill>
                <a:latin typeface="Century Gothic" panose="020B0502020202020204" pitchFamily="34" charset="0"/>
                <a:ea typeface="Century Gothic" panose="020B0502020202020204" pitchFamily="34" charset="0"/>
                <a:cs typeface="Times New Roman" panose="02020603050405020304" pitchFamily="18" charset="0"/>
              </a:rPr>
              <a:t>L’état général de votre enfant est toujours pris en compte pour déterminé s’il peut être accueilli ou pas, mais également son éventuelle contagiosité.</a:t>
            </a:r>
            <a:endParaRPr lang="fr-FR" sz="1200" dirty="0">
              <a:effectLst/>
              <a:latin typeface="Century Gothic" panose="020B0502020202020204" pitchFamily="34" charset="0"/>
              <a:ea typeface="Century Gothic" panose="020B0502020202020204" pitchFamily="34" charset="0"/>
              <a:cs typeface="Times New Roman" panose="02020603050405020304" pitchFamily="18" charset="0"/>
            </a:endParaRPr>
          </a:p>
        </p:txBody>
      </p:sp>
    </p:spTree>
    <p:extLst>
      <p:ext uri="{BB962C8B-B14F-4D97-AF65-F5344CB8AC3E}">
        <p14:creationId xmlns:p14="http://schemas.microsoft.com/office/powerpoint/2010/main" val="860055032"/>
      </p:ext>
    </p:extLst>
  </p:cSld>
  <p:clrMapOvr>
    <a:masterClrMapping/>
  </p:clrMapOvr>
  <mc:AlternateContent xmlns:mc="http://schemas.openxmlformats.org/markup-compatibility/2006">
    <mc:Choice xmlns:p14="http://schemas.microsoft.com/office/powerpoint/2010/main" Requires="p14">
      <p:transition spd="slow" p14:dur="2000" advTm="50951"/>
    </mc:Choice>
    <mc:Fallback>
      <p:transition spd="slow" advTm="50951"/>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dirty="0" smtClean="0"/>
              <a:t>2020/2021</a:t>
            </a:r>
            <a:endParaRPr lang="fr-FR" dirty="0"/>
          </a:p>
        </p:txBody>
      </p:sp>
      <p:sp>
        <p:nvSpPr>
          <p:cNvPr id="3" name="Espace réservé du pied de page 2"/>
          <p:cNvSpPr>
            <a:spLocks noGrp="1"/>
          </p:cNvSpPr>
          <p:nvPr>
            <p:ph type="ftr" sz="quarter" idx="11"/>
          </p:nvPr>
        </p:nvSpPr>
        <p:spPr/>
        <p:txBody>
          <a:bodyPr/>
          <a:lstStyle/>
          <a:p>
            <a:r>
              <a:rPr lang="fr-FR" smtClean="0"/>
              <a:t>Association LES LUTINS DU VEXIN</a:t>
            </a:r>
            <a:endParaRPr lang="fr-FR"/>
          </a:p>
        </p:txBody>
      </p:sp>
      <p:sp>
        <p:nvSpPr>
          <p:cNvPr id="4" name="Espace réservé du numéro de diapositive 3"/>
          <p:cNvSpPr>
            <a:spLocks noGrp="1"/>
          </p:cNvSpPr>
          <p:nvPr>
            <p:ph type="sldNum" sz="quarter" idx="12"/>
          </p:nvPr>
        </p:nvSpPr>
        <p:spPr/>
        <p:txBody>
          <a:bodyPr/>
          <a:lstStyle/>
          <a:p>
            <a:fld id="{53982DE3-974A-407A-919D-06EC047FE0B7}" type="slidenum">
              <a:rPr lang="fr-FR" smtClean="0"/>
              <a:t>6</a:t>
            </a:fld>
            <a:endParaRPr lang="fr-FR"/>
          </a:p>
        </p:txBody>
      </p:sp>
      <p:pic>
        <p:nvPicPr>
          <p:cNvPr id="3079" name="Imag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9200" y="1318570"/>
            <a:ext cx="2209800" cy="2987675"/>
          </a:xfrm>
          <a:prstGeom prst="rect">
            <a:avLst/>
          </a:prstGeom>
          <a:noFill/>
          <a:extLst>
            <a:ext uri="{909E8E84-426E-40DD-AFC4-6F175D3DCCD1}">
              <a14:hiddenFill xmlns:a14="http://schemas.microsoft.com/office/drawing/2010/main">
                <a:solidFill>
                  <a:srgbClr val="FFFFFF"/>
                </a:solidFill>
              </a14:hiddenFill>
            </a:ext>
          </a:extLst>
        </p:spPr>
      </p:pic>
      <p:pic>
        <p:nvPicPr>
          <p:cNvPr id="3074" name="Graphique 23" descr="Sirèn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582" y="4774494"/>
            <a:ext cx="438150" cy="438150"/>
          </a:xfrm>
          <a:prstGeom prst="rect">
            <a:avLst/>
          </a:prstGeom>
          <a:noFill/>
          <a:extLst>
            <a:ext uri="{909E8E84-426E-40DD-AFC4-6F175D3DCCD1}">
              <a14:hiddenFill xmlns:a14="http://schemas.microsoft.com/office/drawing/2010/main">
                <a:solidFill>
                  <a:srgbClr val="FFFFFF"/>
                </a:solidFill>
              </a14:hiddenFill>
            </a:ext>
          </a:extLst>
        </p:spPr>
      </p:pic>
      <p:cxnSp>
        <p:nvCxnSpPr>
          <p:cNvPr id="8" name="Connecteur : en arc 16"/>
          <p:cNvCxnSpPr/>
          <p:nvPr/>
        </p:nvCxnSpPr>
        <p:spPr>
          <a:xfrm>
            <a:off x="1114621" y="2349699"/>
            <a:ext cx="708660" cy="579120"/>
          </a:xfrm>
          <a:prstGeom prst="curvedConnector3">
            <a:avLst/>
          </a:prstGeom>
          <a:noFill/>
          <a:ln w="12700" cap="rnd" cmpd="sng" algn="ctr">
            <a:solidFill>
              <a:srgbClr val="A53010">
                <a:shade val="90000"/>
              </a:srgbClr>
            </a:solidFill>
            <a:prstDash val="solid"/>
            <a:tailEnd type="triangle"/>
          </a:ln>
          <a:effectLst/>
        </p:spPr>
      </p:cxnSp>
      <p:cxnSp>
        <p:nvCxnSpPr>
          <p:cNvPr id="9" name="Connecteur : en arc 24"/>
          <p:cNvCxnSpPr/>
          <p:nvPr/>
        </p:nvCxnSpPr>
        <p:spPr>
          <a:xfrm flipH="1">
            <a:off x="3265170" y="1713498"/>
            <a:ext cx="632460" cy="693420"/>
          </a:xfrm>
          <a:prstGeom prst="curvedConnector3">
            <a:avLst/>
          </a:prstGeom>
          <a:noFill/>
          <a:ln w="12700" cap="rnd" cmpd="sng" algn="ctr">
            <a:solidFill>
              <a:srgbClr val="A53010">
                <a:shade val="90000"/>
              </a:srgbClr>
            </a:solidFill>
            <a:prstDash val="solid"/>
            <a:tailEnd type="triangle"/>
          </a:ln>
          <a:effectLst/>
        </p:spPr>
      </p:cxnSp>
      <p:sp>
        <p:nvSpPr>
          <p:cNvPr id="6" name="Zone de texte 2"/>
          <p:cNvSpPr txBox="1">
            <a:spLocks noChangeArrowheads="1"/>
          </p:cNvSpPr>
          <p:nvPr/>
        </p:nvSpPr>
        <p:spPr bwMode="auto">
          <a:xfrm>
            <a:off x="3897423" y="1476530"/>
            <a:ext cx="1493838"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Un double de la tétine (s’il en a une habituellement) et du doudou</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cxnSp>
        <p:nvCxnSpPr>
          <p:cNvPr id="11" name="Connecteur : en arc 45"/>
          <p:cNvCxnSpPr/>
          <p:nvPr/>
        </p:nvCxnSpPr>
        <p:spPr>
          <a:xfrm>
            <a:off x="1114621" y="3401190"/>
            <a:ext cx="708660" cy="182880"/>
          </a:xfrm>
          <a:prstGeom prst="curvedConnector3">
            <a:avLst/>
          </a:prstGeom>
          <a:noFill/>
          <a:ln w="12700" cap="rnd" cmpd="sng" algn="ctr">
            <a:solidFill>
              <a:srgbClr val="A53010">
                <a:shade val="90000"/>
              </a:srgbClr>
            </a:solidFill>
            <a:prstDash val="solid"/>
            <a:tailEnd type="triangle"/>
          </a:ln>
          <a:effectLst/>
        </p:spPr>
      </p:cxnSp>
      <p:sp>
        <p:nvSpPr>
          <p:cNvPr id="7" name="Text Box 4"/>
          <p:cNvSpPr txBox="1">
            <a:spLocks noChangeArrowheads="1"/>
          </p:cNvSpPr>
          <p:nvPr/>
        </p:nvSpPr>
        <p:spPr bwMode="auto">
          <a:xfrm>
            <a:off x="262657" y="3079425"/>
            <a:ext cx="138747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Le carnet de santé</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10" name="Text Box 8"/>
          <p:cNvSpPr txBox="1">
            <a:spLocks noChangeArrowheads="1"/>
          </p:cNvSpPr>
          <p:nvPr/>
        </p:nvSpPr>
        <p:spPr bwMode="auto">
          <a:xfrm>
            <a:off x="171724" y="1554293"/>
            <a:ext cx="1387476"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Au moins un change complet adapté à la saison et à sa taille</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12" name="Zone de texte 47"/>
          <p:cNvSpPr txBox="1">
            <a:spLocks noChangeArrowheads="1"/>
          </p:cNvSpPr>
          <p:nvPr/>
        </p:nvSpPr>
        <p:spPr bwMode="auto">
          <a:xfrm>
            <a:off x="-8614198" y="3460108"/>
            <a:ext cx="808038" cy="31273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Page 10</a:t>
            </a: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
        <p:nvSpPr>
          <p:cNvPr id="13" name="Rectangle 10"/>
          <p:cNvSpPr>
            <a:spLocks noChangeArrowheads="1"/>
          </p:cNvSpPr>
          <p:nvPr/>
        </p:nvSpPr>
        <p:spPr bwMode="auto">
          <a:xfrm>
            <a:off x="955092" y="528066"/>
            <a:ext cx="291297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chemeClr val="accent2">
                    <a:lumMod val="75000"/>
                  </a:schemeClr>
                </a:solidFill>
                <a:effectLst/>
                <a:latin typeface="Century Gothic" panose="020B0502020202020204" pitchFamily="34" charset="0"/>
                <a:ea typeface="Century Gothic" panose="020B0502020202020204" pitchFamily="34" charset="0"/>
                <a:cs typeface="Times New Roman" panose="02020603050405020304" pitchFamily="18" charset="0"/>
              </a:rPr>
              <a:t>TROUSSEAU</a:t>
            </a:r>
            <a:endParaRPr kumimoji="0" lang="fr-FR" altLang="fr-FR" sz="800" b="1" i="0" u="none" strike="noStrike" cap="none" normalizeH="0" baseline="0" dirty="0" smtClean="0">
              <a:ln>
                <a:noFill/>
              </a:ln>
              <a:solidFill>
                <a:schemeClr val="accent2">
                  <a:lumMod val="75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Biberon(s) avec tétine(s) et couvercle(s)</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14" name="Rectangle 13"/>
          <p:cNvSpPr>
            <a:spLocks noChangeArrowheads="1"/>
          </p:cNvSpPr>
          <p:nvPr/>
        </p:nvSpPr>
        <p:spPr bwMode="auto">
          <a:xfrm>
            <a:off x="955092" y="1110609"/>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6 gants de toilette</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15" name="Rectangle 14"/>
          <p:cNvSpPr>
            <a:spLocks noChangeArrowheads="1"/>
          </p:cNvSpPr>
          <p:nvPr/>
        </p:nvSpPr>
        <p:spPr bwMode="auto">
          <a:xfrm>
            <a:off x="940965" y="136460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smtClean="0">
                <a:ln>
                  <a:noFill/>
                </a:ln>
                <a:solidFill>
                  <a:schemeClr val="tx1"/>
                </a:solidFill>
                <a:effectLst/>
                <a:latin typeface="Arial" panose="020B0604020202020204" pitchFamily="34" charset="0"/>
              </a:rPr>
              <a:t/>
            </a:r>
            <a:br>
              <a:rPr kumimoji="0" lang="fr-FR" altLang="fr-FR" sz="1800" b="0" i="0" u="none" strike="noStrike" cap="none" normalizeH="0" baseline="0" smtClean="0">
                <a:ln>
                  <a:noFill/>
                </a:ln>
                <a:solidFill>
                  <a:schemeClr val="tx1"/>
                </a:solidFill>
                <a:effectLst/>
                <a:latin typeface="Arial" panose="020B0604020202020204" pitchFamily="34" charset="0"/>
              </a:rPr>
            </a:br>
            <a:endParaRPr kumimoji="0" lang="fr-FR" altLang="fr-FR"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
        <p:nvSpPr>
          <p:cNvPr id="16" name="Rectangle 16"/>
          <p:cNvSpPr>
            <a:spLocks noChangeArrowheads="1"/>
          </p:cNvSpPr>
          <p:nvPr/>
        </p:nvSpPr>
        <p:spPr bwMode="auto">
          <a:xfrm>
            <a:off x="940965" y="182180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
        <p:nvSpPr>
          <p:cNvPr id="17" name="Rectangle 17"/>
          <p:cNvSpPr>
            <a:spLocks noChangeArrowheads="1"/>
          </p:cNvSpPr>
          <p:nvPr/>
        </p:nvSpPr>
        <p:spPr bwMode="auto">
          <a:xfrm>
            <a:off x="940965" y="1450244"/>
            <a:ext cx="10208004"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smtClean="0">
                <a:ln>
                  <a:noFill/>
                </a:ln>
                <a:solidFill>
                  <a:schemeClr val="tx1"/>
                </a:solidFill>
                <a:effectLst/>
                <a:latin typeface="Arial" panose="020B0604020202020204" pitchFamily="34" charset="0"/>
              </a:rPr>
              <a:t/>
            </a:r>
            <a:br>
              <a:rPr kumimoji="0" lang="fr-FR" altLang="fr-FR" sz="1800" b="0" i="0" u="none" strike="noStrike" cap="none" normalizeH="0" baseline="0" smtClean="0">
                <a:ln>
                  <a:noFill/>
                </a:ln>
                <a:solidFill>
                  <a:schemeClr val="tx1"/>
                </a:solidFill>
                <a:effectLst/>
                <a:latin typeface="Arial" panose="020B0604020202020204" pitchFamily="34" charset="0"/>
              </a:rPr>
            </a:br>
            <a:endParaRPr kumimoji="0" lang="fr-FR" altLang="fr-FR" sz="18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smtClean="0">
              <a:ln>
                <a:noFill/>
              </a:ln>
              <a:solidFill>
                <a:schemeClr val="tx1"/>
              </a:solidFill>
              <a:effectLst/>
              <a:latin typeface="Arial" panose="020B0604020202020204" pitchFamily="34" charset="0"/>
            </a:endParaRPr>
          </a:p>
        </p:txBody>
      </p:sp>
      <p:sp>
        <p:nvSpPr>
          <p:cNvPr id="18" name="Rectangle 18"/>
          <p:cNvSpPr>
            <a:spLocks noChangeArrowheads="1"/>
          </p:cNvSpPr>
          <p:nvPr/>
        </p:nvSpPr>
        <p:spPr bwMode="auto">
          <a:xfrm>
            <a:off x="411305" y="4640118"/>
            <a:ext cx="4602759"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Mes parents marquent mes affaires à mon nom. À défaut, la structure décline toute responsabilité en cas de perte.</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 Par mesure de sécurité, Les bijoux, ainsi que les colliers d’ambre ou accessoires sont interdits à la crèche.</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19" name="Rectangle 20"/>
          <p:cNvSpPr>
            <a:spLocks noChangeArrowheads="1"/>
          </p:cNvSpPr>
          <p:nvPr/>
        </p:nvSpPr>
        <p:spPr bwMode="auto">
          <a:xfrm>
            <a:off x="411060" y="5242415"/>
            <a:ext cx="4580041"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Les couches et produits d’hygiène sont fournis par la structure, si ces produits ne vous conviennent pas, vous pourrez apporter ceux de votre choix.</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pic>
        <p:nvPicPr>
          <p:cNvPr id="3094" name="Image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97239" y="3584070"/>
            <a:ext cx="1202092" cy="642801"/>
          </a:xfrm>
          <a:prstGeom prst="rect">
            <a:avLst/>
          </a:prstGeom>
          <a:noFill/>
          <a:extLst>
            <a:ext uri="{909E8E84-426E-40DD-AFC4-6F175D3DCCD1}">
              <a14:hiddenFill xmlns:a14="http://schemas.microsoft.com/office/drawing/2010/main">
                <a:solidFill>
                  <a:srgbClr val="FFFFFF"/>
                </a:solidFill>
              </a14:hiddenFill>
            </a:ext>
          </a:extLst>
        </p:spPr>
      </p:pic>
      <p:pic>
        <p:nvPicPr>
          <p:cNvPr id="3093" name="Graphique 49" descr="Lie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43504" y="5047589"/>
            <a:ext cx="301913" cy="465137"/>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23"/>
          <p:cNvSpPr>
            <a:spLocks noChangeArrowheads="1"/>
          </p:cNvSpPr>
          <p:nvPr/>
        </p:nvSpPr>
        <p:spPr bwMode="auto">
          <a:xfrm>
            <a:off x="5790104" y="428531"/>
            <a:ext cx="5863168" cy="2569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sng" strike="noStrike" cap="none" normalizeH="0" baseline="0" dirty="0" smtClean="0">
                <a:ln>
                  <a:noFill/>
                </a:ln>
                <a:solidFill>
                  <a:srgbClr val="728653"/>
                </a:solidFill>
                <a:effectLst/>
                <a:latin typeface="Century Gothic" panose="020B0502020202020204" pitchFamily="34" charset="0"/>
                <a:ea typeface="Century Gothic" panose="020B0502020202020204" pitchFamily="34" charset="0"/>
                <a:cs typeface="Times New Roman" panose="02020603050405020304" pitchFamily="18" charset="0"/>
              </a:rPr>
              <a:t>LE LOGICIEL AIGA </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Depuis le mois de septembre 2019, l’association s’est équipée d’un nouveau logiciel. Il nous permet de gérer un grand nombre d’éléments, notamment les présences et la facturation, mais également les dossiers des familles via le portail famille. Cet espace qui vous est dédié vous permet de nous transmettre de nombreux documents en les enregistrant directement depuis chez vous (documents administratifs, certificats médicaux), de communiquer avec nous via la messagerie (demandes diverses, absences prévues), de consulter vos factures. Il est important que vous complétiez les différentes fiches de renseignements (parents, adultes, enfants) le plus précisément possible. Par exemple, bien cocher la case « autorisé à récupérer l’enfant », pour les adultes qui sont concernés. Les coordonnées complètes des deux parents avec les numéros de téléphone personnel et professionnel : </a:t>
            </a:r>
            <a:r>
              <a:rPr kumimoji="0" lang="fr-FR" altLang="fr-FR" sz="1100" b="1"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vous devez être joignable à tout moment de la journée.</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21" name="Rectangle 24"/>
          <p:cNvSpPr>
            <a:spLocks noChangeArrowheads="1"/>
          </p:cNvSpPr>
          <p:nvPr/>
        </p:nvSpPr>
        <p:spPr bwMode="auto">
          <a:xfrm>
            <a:off x="7256129" y="3758399"/>
            <a:ext cx="3834117" cy="1154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dirty="0" smtClean="0">
                <a:ln>
                  <a:noFill/>
                </a:ln>
                <a:solidFill>
                  <a:schemeClr val="tx1"/>
                </a:solidFill>
                <a:effectLst/>
                <a:latin typeface="Arial" panose="020B0604020202020204" pitchFamily="34" charset="0"/>
              </a:rPr>
              <a:t/>
            </a:r>
            <a:br>
              <a:rPr kumimoji="0" lang="fr-FR" altLang="fr-FR" sz="1800" b="0" i="0" u="none" strike="noStrike" cap="none" normalizeH="0" baseline="0" dirty="0" smtClean="0">
                <a:ln>
                  <a:noFill/>
                </a:ln>
                <a:solidFill>
                  <a:schemeClr val="tx1"/>
                </a:solidFill>
                <a:effectLst/>
                <a:latin typeface="Arial" panose="020B0604020202020204" pitchFamily="34" charset="0"/>
              </a:rPr>
            </a:br>
            <a:endParaRPr kumimoji="0" lang="fr-FR" altLang="fr-FR"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500" b="0" i="0" u="sng" strike="noStrike" cap="none" normalizeH="0" baseline="0" dirty="0" smtClean="0">
                <a:ln>
                  <a:noFill/>
                </a:ln>
                <a:solidFill>
                  <a:srgbClr val="FB4A18"/>
                </a:solidFill>
                <a:effectLst/>
                <a:latin typeface="Arial" panose="020B0604020202020204" pitchFamily="34" charset="0"/>
                <a:ea typeface="Century Gothic" panose="020B0502020202020204" pitchFamily="34" charset="0"/>
                <a:cs typeface="Arial" panose="020B0604020202020204" pitchFamily="34" charset="0"/>
                <a:hlinkClick r:id="rId6"/>
              </a:rPr>
              <a:t>https://espacefamille.aiga.fr//1292507</a:t>
            </a:r>
            <a:endParaRPr kumimoji="0" lang="fr-FR" altLang="fr-FR"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
        <p:nvSpPr>
          <p:cNvPr id="22" name="Rectangle 25"/>
          <p:cNvSpPr>
            <a:spLocks noChangeArrowheads="1"/>
          </p:cNvSpPr>
          <p:nvPr/>
        </p:nvSpPr>
        <p:spPr bwMode="auto">
          <a:xfrm>
            <a:off x="6845417" y="4912562"/>
            <a:ext cx="4946972"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chemeClr val="tx1"/>
                </a:solidFill>
                <a:effectLst/>
                <a:latin typeface="Century Gothic" panose="020B0502020202020204" pitchFamily="34" charset="0"/>
                <a:ea typeface="Century Gothic" panose="020B0502020202020204" pitchFamily="34" charset="0"/>
                <a:cs typeface="Times New Roman" panose="02020603050405020304" pitchFamily="18" charset="0"/>
              </a:rPr>
              <a:t>Chaque famille a dû recevoir un lien de première connexion, si ce n’est pas le cas, ou s’il ne fonctionne pas, adressez-vous à la direction.</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23238461"/>
      </p:ext>
    </p:extLst>
  </p:cSld>
  <p:clrMapOvr>
    <a:masterClrMapping/>
  </p:clrMapOvr>
  <mc:AlternateContent xmlns:mc="http://schemas.openxmlformats.org/markup-compatibility/2006">
    <mc:Choice xmlns:p14="http://schemas.microsoft.com/office/powerpoint/2010/main" Requires="p14">
      <p:transition spd="slow" p14:dur="2000" advTm="51156"/>
    </mc:Choice>
    <mc:Fallback>
      <p:transition spd="slow" advTm="51156"/>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r>
              <a:rPr lang="fr-FR" dirty="0" smtClean="0"/>
              <a:t>2020/2021</a:t>
            </a:r>
            <a:endParaRPr lang="fr-FR" dirty="0"/>
          </a:p>
        </p:txBody>
      </p:sp>
      <p:sp>
        <p:nvSpPr>
          <p:cNvPr id="3" name="Espace réservé du pied de page 2"/>
          <p:cNvSpPr>
            <a:spLocks noGrp="1"/>
          </p:cNvSpPr>
          <p:nvPr>
            <p:ph type="ftr" sz="quarter" idx="11"/>
          </p:nvPr>
        </p:nvSpPr>
        <p:spPr/>
        <p:txBody>
          <a:bodyPr/>
          <a:lstStyle/>
          <a:p>
            <a:r>
              <a:rPr lang="fr-FR" smtClean="0"/>
              <a:t>Association LES LUTINS DU VEXIN</a:t>
            </a:r>
            <a:endParaRPr lang="fr-FR"/>
          </a:p>
        </p:txBody>
      </p:sp>
      <p:sp>
        <p:nvSpPr>
          <p:cNvPr id="4" name="Espace réservé du numéro de diapositive 3"/>
          <p:cNvSpPr>
            <a:spLocks noGrp="1"/>
          </p:cNvSpPr>
          <p:nvPr>
            <p:ph type="sldNum" sz="quarter" idx="12"/>
          </p:nvPr>
        </p:nvSpPr>
        <p:spPr/>
        <p:txBody>
          <a:bodyPr/>
          <a:lstStyle/>
          <a:p>
            <a:fld id="{53982DE3-974A-407A-919D-06EC047FE0B7}" type="slidenum">
              <a:rPr lang="fr-FR" smtClean="0"/>
              <a:t>7</a:t>
            </a:fld>
            <a:endParaRPr lang="fr-FR"/>
          </a:p>
        </p:txBody>
      </p:sp>
      <p:sp>
        <p:nvSpPr>
          <p:cNvPr id="5" name="Rectangle 4"/>
          <p:cNvSpPr/>
          <p:nvPr/>
        </p:nvSpPr>
        <p:spPr>
          <a:xfrm>
            <a:off x="535460" y="1210075"/>
            <a:ext cx="11351740" cy="450629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marL="107950">
              <a:lnSpc>
                <a:spcPct val="107000"/>
              </a:lnSpc>
              <a:spcAft>
                <a:spcPts val="600"/>
              </a:spcAft>
            </a:pPr>
            <a:r>
              <a:rPr lang="fr-FR" sz="1600" dirty="0">
                <a:latin typeface="Century Gothic" panose="020B0502020202020204" pitchFamily="34" charset="0"/>
                <a:ea typeface="Century Gothic" panose="020B0502020202020204" pitchFamily="34" charset="0"/>
                <a:cs typeface="Times New Roman" panose="02020603050405020304" pitchFamily="18" charset="0"/>
              </a:rPr>
              <a:t>L’association « Les Lutins du Vexin » est une association de loi 1901 à but non lucratif. Chaque famille en est adhérente et est invitée à participer activement à la vie de cette association, notamment en prenant part à l’Assemblée Générale Annuelle et en devenant membre de son bureau.</a:t>
            </a:r>
          </a:p>
          <a:p>
            <a:pPr marL="107950">
              <a:lnSpc>
                <a:spcPct val="107000"/>
              </a:lnSpc>
              <a:spcAft>
                <a:spcPts val="600"/>
              </a:spcAft>
            </a:pPr>
            <a:r>
              <a:rPr lang="fr-FR" sz="1600" dirty="0">
                <a:latin typeface="Century Gothic" panose="020B0502020202020204" pitchFamily="34" charset="0"/>
                <a:ea typeface="Century Gothic" panose="020B0502020202020204" pitchFamily="34" charset="0"/>
                <a:cs typeface="Times New Roman" panose="02020603050405020304" pitchFamily="18" charset="0"/>
              </a:rPr>
              <a:t>Tous les renseignements sont sur le site internet : </a:t>
            </a:r>
            <a:r>
              <a:rPr lang="fr-FR" sz="1600" u="sng" dirty="0">
                <a:solidFill>
                  <a:srgbClr val="FB4A18"/>
                </a:solidFill>
                <a:latin typeface="Century Gothic" panose="020B0502020202020204" pitchFamily="34" charset="0"/>
                <a:ea typeface="Century Gothic" panose="020B0502020202020204" pitchFamily="34" charset="0"/>
                <a:cs typeface="Times New Roman" panose="02020603050405020304" pitchFamily="18" charset="0"/>
                <a:hlinkClick r:id="rId2"/>
              </a:rPr>
              <a:t>www.lutinsduvexin.fr</a:t>
            </a:r>
            <a:endParaRPr lang="fr-FR" sz="1600" dirty="0">
              <a:latin typeface="Century Gothic" panose="020B0502020202020204" pitchFamily="34" charset="0"/>
              <a:ea typeface="Century Gothic" panose="020B0502020202020204" pitchFamily="34" charset="0"/>
              <a:cs typeface="Times New Roman" panose="02020603050405020304" pitchFamily="18" charset="0"/>
            </a:endParaRPr>
          </a:p>
          <a:p>
            <a:pPr marL="107950">
              <a:lnSpc>
                <a:spcPct val="107000"/>
              </a:lnSpc>
              <a:spcAft>
                <a:spcPts val="600"/>
              </a:spcAft>
            </a:pPr>
            <a:r>
              <a:rPr lang="fr-FR" sz="1600" dirty="0">
                <a:latin typeface="Century Gothic" panose="020B0502020202020204" pitchFamily="34" charset="0"/>
                <a:ea typeface="Century Gothic" panose="020B0502020202020204" pitchFamily="34" charset="0"/>
                <a:cs typeface="Times New Roman" panose="02020603050405020304" pitchFamily="18" charset="0"/>
              </a:rPr>
              <a:t>Retrouvez également sur ce site les dates de fermetures, les évènements prévus et réalisés, les menus de la semaine, le règlement de fonctionnement dans son intégralité, les projets pédagogique et éducatif et de nombreuses informations sur l’association et ses différentes structures.</a:t>
            </a:r>
          </a:p>
          <a:p>
            <a:pPr marL="107950">
              <a:lnSpc>
                <a:spcPct val="107000"/>
              </a:lnSpc>
              <a:spcAft>
                <a:spcPts val="600"/>
              </a:spcAft>
            </a:pPr>
            <a:r>
              <a:rPr lang="fr-FR" sz="1600" dirty="0">
                <a:latin typeface="Century Gothic" panose="020B0502020202020204" pitchFamily="34" charset="0"/>
                <a:ea typeface="Century Gothic" panose="020B0502020202020204" pitchFamily="34" charset="0"/>
                <a:cs typeface="Times New Roman" panose="02020603050405020304" pitchFamily="18" charset="0"/>
              </a:rPr>
              <a:t> </a:t>
            </a:r>
          </a:p>
          <a:p>
            <a:pPr marL="107950">
              <a:lnSpc>
                <a:spcPct val="107000"/>
              </a:lnSpc>
              <a:spcAft>
                <a:spcPts val="600"/>
              </a:spcAft>
            </a:pPr>
            <a:r>
              <a:rPr lang="fr-FR" sz="1600" dirty="0">
                <a:latin typeface="Century Gothic" panose="020B0502020202020204" pitchFamily="34" charset="0"/>
                <a:ea typeface="Century Gothic" panose="020B0502020202020204" pitchFamily="34" charset="0"/>
                <a:cs typeface="Times New Roman" panose="02020603050405020304" pitchFamily="18" charset="0"/>
              </a:rPr>
              <a:t>Association les Lutins du Vexin</a:t>
            </a:r>
          </a:p>
          <a:p>
            <a:pPr marL="107950">
              <a:lnSpc>
                <a:spcPct val="107000"/>
              </a:lnSpc>
              <a:spcAft>
                <a:spcPts val="600"/>
              </a:spcAft>
            </a:pPr>
            <a:r>
              <a:rPr lang="fr-FR" sz="1600" dirty="0">
                <a:latin typeface="Century Gothic" panose="020B0502020202020204" pitchFamily="34" charset="0"/>
                <a:ea typeface="Century Gothic" panose="020B0502020202020204" pitchFamily="34" charset="0"/>
                <a:cs typeface="Times New Roman" panose="02020603050405020304" pitchFamily="18" charset="0"/>
              </a:rPr>
              <a:t>7 bd Gambetta </a:t>
            </a:r>
          </a:p>
          <a:p>
            <a:pPr marL="107950">
              <a:lnSpc>
                <a:spcPct val="107000"/>
              </a:lnSpc>
              <a:spcAft>
                <a:spcPts val="600"/>
              </a:spcAft>
            </a:pPr>
            <a:r>
              <a:rPr lang="fr-FR" sz="1600" dirty="0">
                <a:latin typeface="Century Gothic" panose="020B0502020202020204" pitchFamily="34" charset="0"/>
                <a:ea typeface="Century Gothic" panose="020B0502020202020204" pitchFamily="34" charset="0"/>
                <a:cs typeface="Times New Roman" panose="02020603050405020304" pitchFamily="18" charset="0"/>
              </a:rPr>
              <a:t>BP 90003</a:t>
            </a:r>
          </a:p>
          <a:p>
            <a:pPr marL="107950">
              <a:lnSpc>
                <a:spcPct val="107000"/>
              </a:lnSpc>
              <a:spcAft>
                <a:spcPts val="600"/>
              </a:spcAft>
            </a:pPr>
            <a:r>
              <a:rPr lang="fr-FR" sz="1600" dirty="0">
                <a:latin typeface="Century Gothic" panose="020B0502020202020204" pitchFamily="34" charset="0"/>
                <a:ea typeface="Century Gothic" panose="020B0502020202020204" pitchFamily="34" charset="0"/>
                <a:cs typeface="Times New Roman" panose="02020603050405020304" pitchFamily="18" charset="0"/>
              </a:rPr>
              <a:t>95640 Marines Cedex</a:t>
            </a:r>
          </a:p>
          <a:p>
            <a:pPr marL="107950">
              <a:lnSpc>
                <a:spcPct val="107000"/>
              </a:lnSpc>
              <a:spcAft>
                <a:spcPts val="600"/>
              </a:spcAft>
            </a:pPr>
            <a:r>
              <a:rPr lang="fr-FR" sz="1600" dirty="0">
                <a:latin typeface="Century Gothic" panose="020B0502020202020204" pitchFamily="34" charset="0"/>
                <a:ea typeface="Century Gothic" panose="020B0502020202020204" pitchFamily="34" charset="0"/>
                <a:cs typeface="Times New Roman" panose="02020603050405020304" pitchFamily="18" charset="0"/>
              </a:rPr>
              <a:t>Directrice Générale, Magali </a:t>
            </a:r>
            <a:r>
              <a:rPr lang="fr-FR" sz="1600" dirty="0" err="1">
                <a:latin typeface="Century Gothic" panose="020B0502020202020204" pitchFamily="34" charset="0"/>
                <a:ea typeface="Century Gothic" panose="020B0502020202020204" pitchFamily="34" charset="0"/>
                <a:cs typeface="Times New Roman" panose="02020603050405020304" pitchFamily="18" charset="0"/>
              </a:rPr>
              <a:t>Boudier</a:t>
            </a:r>
            <a:endParaRPr lang="fr-FR" sz="1600" dirty="0">
              <a:latin typeface="Century Gothic" panose="020B0502020202020204" pitchFamily="34" charset="0"/>
              <a:ea typeface="Century Gothic" panose="020B0502020202020204" pitchFamily="34" charset="0"/>
              <a:cs typeface="Times New Roman" panose="02020603050405020304" pitchFamily="18" charset="0"/>
            </a:endParaRPr>
          </a:p>
          <a:p>
            <a:pPr marL="107950">
              <a:lnSpc>
                <a:spcPct val="107000"/>
              </a:lnSpc>
              <a:spcAft>
                <a:spcPts val="600"/>
              </a:spcAft>
            </a:pPr>
            <a:r>
              <a:rPr lang="fr-FR" sz="1600" dirty="0">
                <a:latin typeface="Century Gothic" panose="020B0502020202020204" pitchFamily="34" charset="0"/>
                <a:ea typeface="Century Gothic" panose="020B0502020202020204" pitchFamily="34" charset="0"/>
                <a:cs typeface="Times New Roman" panose="02020603050405020304" pitchFamily="18" charset="0"/>
              </a:rPr>
              <a:t>01.30.39.92.99</a:t>
            </a:r>
            <a:endParaRPr lang="fr-FR" sz="1600" dirty="0">
              <a:effectLst/>
              <a:latin typeface="Century Gothic" panose="020B0502020202020204" pitchFamily="34" charset="0"/>
              <a:ea typeface="Century Gothic" panose="020B0502020202020204" pitchFamily="34" charset="0"/>
              <a:cs typeface="Times New Roman" panose="02020603050405020304" pitchFamily="18" charset="0"/>
            </a:endParaRPr>
          </a:p>
        </p:txBody>
      </p:sp>
      <p:sp>
        <p:nvSpPr>
          <p:cNvPr id="6" name="Rectangle 5"/>
          <p:cNvSpPr/>
          <p:nvPr/>
        </p:nvSpPr>
        <p:spPr>
          <a:xfrm>
            <a:off x="4495849" y="570098"/>
            <a:ext cx="1882247" cy="369332"/>
          </a:xfrm>
          <a:prstGeom prst="rect">
            <a:avLst/>
          </a:prstGeom>
        </p:spPr>
        <p:txBody>
          <a:bodyPr wrap="none">
            <a:spAutoFit/>
          </a:bodyPr>
          <a:lstStyle/>
          <a:p>
            <a:pPr algn="ctr">
              <a:spcAft>
                <a:spcPts val="0"/>
              </a:spcAft>
            </a:pPr>
            <a:r>
              <a:rPr lang="fr-FR" cap="all" dirty="0">
                <a:solidFill>
                  <a:srgbClr val="A53010"/>
                </a:solidFill>
                <a:latin typeface="Century Gothic" panose="020B0502020202020204" pitchFamily="34" charset="0"/>
                <a:ea typeface="Times New Roman" panose="02020603050405020304" pitchFamily="18" charset="0"/>
                <a:cs typeface="Times New Roman" panose="02020603050405020304" pitchFamily="18" charset="0"/>
              </a:rPr>
              <a:t>INFORMATIONS</a:t>
            </a:r>
            <a:endParaRPr lang="fr-FR" sz="1400" dirty="0">
              <a:effectLst/>
              <a:latin typeface="Century Gothic" panose="020B0502020202020204" pitchFamily="34" charset="0"/>
              <a:ea typeface="Times New Roman" panose="02020603050405020304" pitchFamily="18" charset="0"/>
              <a:cs typeface="Times New Roman" panose="02020603050405020304" pitchFamily="18" charset="0"/>
            </a:endParaRPr>
          </a:p>
        </p:txBody>
      </p:sp>
      <p:pic>
        <p:nvPicPr>
          <p:cNvPr id="7" name="Image 6"/>
          <p:cNvPicPr>
            <a:picLocks noChangeAspect="1"/>
          </p:cNvPicPr>
          <p:nvPr/>
        </p:nvPicPr>
        <p:blipFill>
          <a:blip r:embed="rId3"/>
          <a:stretch>
            <a:fillRect/>
          </a:stretch>
        </p:blipFill>
        <p:spPr>
          <a:xfrm>
            <a:off x="6745102" y="3750878"/>
            <a:ext cx="1408298" cy="1316850"/>
          </a:xfrm>
          <a:prstGeom prst="rect">
            <a:avLst/>
          </a:prstGeom>
        </p:spPr>
      </p:pic>
    </p:spTree>
    <p:extLst>
      <p:ext uri="{BB962C8B-B14F-4D97-AF65-F5344CB8AC3E}">
        <p14:creationId xmlns:p14="http://schemas.microsoft.com/office/powerpoint/2010/main" val="3749282812"/>
      </p:ext>
    </p:extLst>
  </p:cSld>
  <p:clrMapOvr>
    <a:masterClrMapping/>
  </p:clrMapOvr>
  <mc:AlternateContent xmlns:mc="http://schemas.openxmlformats.org/markup-compatibility/2006">
    <mc:Choice xmlns:p14="http://schemas.microsoft.com/office/powerpoint/2010/main" Requires="p14">
      <p:transition spd="slow" p14:dur="2000" advTm="46218"/>
    </mc:Choice>
    <mc:Fallback>
      <p:transition spd="slow" advTm="46218"/>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1678</TotalTime>
  <Words>1064</Words>
  <Application>Microsoft Office PowerPoint</Application>
  <PresentationFormat>Grand écran</PresentationFormat>
  <Paragraphs>130</Paragraphs>
  <Slides>7</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7</vt:i4>
      </vt:variant>
    </vt:vector>
  </HeadingPairs>
  <TitlesOfParts>
    <vt:vector size="16" baseType="lpstr">
      <vt:lpstr>Arial</vt:lpstr>
      <vt:lpstr>Calibri</vt:lpstr>
      <vt:lpstr>Calibri Light</vt:lpstr>
      <vt:lpstr>Century Gothic</vt:lpstr>
      <vt:lpstr>Modern No. 20</vt:lpstr>
      <vt:lpstr>Segoe Script</vt:lpstr>
      <vt:lpstr>Times New Roman</vt:lpstr>
      <vt:lpstr>Wingdings</vt:lpstr>
      <vt:lpstr>Thème Office</vt:lpstr>
      <vt:lpstr>   BIENVENUE AU  MULTI-ACCUEIL  « LES PIT’CHOUNS » </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Assemblée Générale Ordinaire Association Les Lutins du Vexin</dc:title>
  <dc:creator>ComptableUnique</dc:creator>
  <cp:lastModifiedBy>utilisateur</cp:lastModifiedBy>
  <cp:revision>188</cp:revision>
  <cp:lastPrinted>2017-06-16T10:34:50Z</cp:lastPrinted>
  <dcterms:created xsi:type="dcterms:W3CDTF">2017-06-01T11:45:25Z</dcterms:created>
  <dcterms:modified xsi:type="dcterms:W3CDTF">2020-07-31T08:32:27Z</dcterms:modified>
</cp:coreProperties>
</file>